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3" r:id="rId4"/>
    <p:sldId id="266" r:id="rId5"/>
    <p:sldId id="258" r:id="rId6"/>
    <p:sldId id="259" r:id="rId7"/>
    <p:sldId id="264" r:id="rId8"/>
    <p:sldId id="267" r:id="rId9"/>
    <p:sldId id="260" r:id="rId10"/>
    <p:sldId id="261" r:id="rId11"/>
    <p:sldId id="268" r:id="rId12"/>
    <p:sldId id="262" r:id="rId1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680" autoAdjust="0"/>
    <p:restoredTop sz="94660"/>
  </p:normalViewPr>
  <p:slideViewPr>
    <p:cSldViewPr snapToGrid="0">
      <p:cViewPr>
        <p:scale>
          <a:sx n="90" d="100"/>
          <a:sy n="90" d="100"/>
        </p:scale>
        <p:origin x="229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49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57" indent="0" algn="ctr">
              <a:buNone/>
              <a:defRPr sz="1499"/>
            </a:lvl2pPr>
            <a:lvl3pPr marL="685714" indent="0" algn="ctr">
              <a:buNone/>
              <a:defRPr sz="1351"/>
            </a:lvl3pPr>
            <a:lvl4pPr marL="1028570" indent="0" algn="ctr">
              <a:buNone/>
              <a:defRPr sz="1200"/>
            </a:lvl4pPr>
            <a:lvl5pPr marL="1371429" indent="0" algn="ctr">
              <a:buNone/>
              <a:defRPr sz="1200"/>
            </a:lvl5pPr>
            <a:lvl6pPr marL="1714285" indent="0" algn="ctr">
              <a:buNone/>
              <a:defRPr sz="1200"/>
            </a:lvl6pPr>
            <a:lvl7pPr marL="2057142" indent="0" algn="ctr">
              <a:buNone/>
              <a:defRPr sz="1200"/>
            </a:lvl7pPr>
            <a:lvl8pPr marL="2399999" indent="0" algn="ctr">
              <a:buNone/>
              <a:defRPr sz="1200"/>
            </a:lvl8pPr>
            <a:lvl9pPr marL="2742855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0774A-19C5-45CF-B994-0654879FABE9}" type="datetimeFigureOut">
              <a:rPr lang="ru-RU" smtClean="0"/>
              <a:t>29.08.2024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D6CE6-E4CC-4919-944C-807088BAC8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793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0774A-19C5-45CF-B994-0654879FABE9}" type="datetimeFigureOut">
              <a:rPr lang="ru-RU" smtClean="0"/>
              <a:t>29.08.2024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D6CE6-E4CC-4919-944C-807088BAC8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778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9" y="2469625"/>
            <a:ext cx="5915025" cy="4120620"/>
          </a:xfrm>
        </p:spPr>
        <p:txBody>
          <a:bodyPr anchor="b"/>
          <a:lstStyle>
            <a:lvl1pPr>
              <a:defRPr sz="449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9" y="6629231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857" indent="0">
              <a:buNone/>
              <a:defRPr sz="1499">
                <a:solidFill>
                  <a:schemeClr val="tx1">
                    <a:tint val="75000"/>
                  </a:schemeClr>
                </a:solidFill>
              </a:defRPr>
            </a:lvl2pPr>
            <a:lvl3pPr marL="685714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57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42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28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14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39999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85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0774A-19C5-45CF-B994-0654879FABE9}" type="datetimeFigureOut">
              <a:rPr lang="ru-RU" smtClean="0"/>
              <a:t>29.08.2024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D6CE6-E4CC-4919-944C-807088BAC8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108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0774A-19C5-45CF-B994-0654879FABE9}" type="datetimeFigureOut">
              <a:rPr lang="ru-RU" smtClean="0"/>
              <a:t>29.08.2024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D6CE6-E4CC-4919-944C-807088BAC8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9284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4" y="527406"/>
            <a:ext cx="5915025" cy="191470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2" y="2428348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57" indent="0">
              <a:buNone/>
              <a:defRPr sz="1499" b="1"/>
            </a:lvl2pPr>
            <a:lvl3pPr marL="685714" indent="0">
              <a:buNone/>
              <a:defRPr sz="1351" b="1"/>
            </a:lvl3pPr>
            <a:lvl4pPr marL="1028570" indent="0">
              <a:buNone/>
              <a:defRPr sz="1200" b="1"/>
            </a:lvl4pPr>
            <a:lvl5pPr marL="1371429" indent="0">
              <a:buNone/>
              <a:defRPr sz="1200" b="1"/>
            </a:lvl5pPr>
            <a:lvl6pPr marL="1714285" indent="0">
              <a:buNone/>
              <a:defRPr sz="1200" b="1"/>
            </a:lvl6pPr>
            <a:lvl7pPr marL="2057142" indent="0">
              <a:buNone/>
              <a:defRPr sz="1200" b="1"/>
            </a:lvl7pPr>
            <a:lvl8pPr marL="2399999" indent="0">
              <a:buNone/>
              <a:defRPr sz="1200" b="1"/>
            </a:lvl8pPr>
            <a:lvl9pPr marL="2742855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2" y="3618443"/>
            <a:ext cx="2901255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4" y="2428348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57" indent="0">
              <a:buNone/>
              <a:defRPr sz="1499" b="1"/>
            </a:lvl2pPr>
            <a:lvl3pPr marL="685714" indent="0">
              <a:buNone/>
              <a:defRPr sz="1351" b="1"/>
            </a:lvl3pPr>
            <a:lvl4pPr marL="1028570" indent="0">
              <a:buNone/>
              <a:defRPr sz="1200" b="1"/>
            </a:lvl4pPr>
            <a:lvl5pPr marL="1371429" indent="0">
              <a:buNone/>
              <a:defRPr sz="1200" b="1"/>
            </a:lvl5pPr>
            <a:lvl6pPr marL="1714285" indent="0">
              <a:buNone/>
              <a:defRPr sz="1200" b="1"/>
            </a:lvl6pPr>
            <a:lvl7pPr marL="2057142" indent="0">
              <a:buNone/>
              <a:defRPr sz="1200" b="1"/>
            </a:lvl7pPr>
            <a:lvl8pPr marL="2399999" indent="0">
              <a:buNone/>
              <a:defRPr sz="1200" b="1"/>
            </a:lvl8pPr>
            <a:lvl9pPr marL="2742855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4" y="3618443"/>
            <a:ext cx="2915543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0774A-19C5-45CF-B994-0654879FABE9}" type="datetimeFigureOut">
              <a:rPr lang="ru-RU" smtClean="0"/>
              <a:t>29.08.2024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D6CE6-E4CC-4919-944C-807088BAC8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5739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0774A-19C5-45CF-B994-0654879FABE9}" type="datetimeFigureOut">
              <a:rPr lang="ru-RU" smtClean="0"/>
              <a:t>29.08.2024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D6CE6-E4CC-4919-944C-807088BAC8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2575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0774A-19C5-45CF-B994-0654879FABE9}" type="datetimeFigureOut">
              <a:rPr lang="ru-RU" smtClean="0"/>
              <a:t>29.08.2024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D6CE6-E4CC-4919-944C-807088BAC8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83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6" y="1426287"/>
            <a:ext cx="3471863" cy="7039681"/>
          </a:xfrm>
        </p:spPr>
        <p:txBody>
          <a:bodyPr/>
          <a:lstStyle>
            <a:lvl1pPr>
              <a:defRPr sz="2401"/>
            </a:lvl1pPr>
            <a:lvl2pPr>
              <a:defRPr sz="2100"/>
            </a:lvl2pPr>
            <a:lvl3pPr>
              <a:defRPr sz="1800"/>
            </a:lvl3pPr>
            <a:lvl4pPr>
              <a:defRPr sz="1499"/>
            </a:lvl4pPr>
            <a:lvl5pPr>
              <a:defRPr sz="1499"/>
            </a:lvl5pPr>
            <a:lvl6pPr>
              <a:defRPr sz="1499"/>
            </a:lvl6pPr>
            <a:lvl7pPr>
              <a:defRPr sz="1499"/>
            </a:lvl7pPr>
            <a:lvl8pPr>
              <a:defRPr sz="1499"/>
            </a:lvl8pPr>
            <a:lvl9pPr>
              <a:defRPr sz="1499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57" indent="0">
              <a:buNone/>
              <a:defRPr sz="1050"/>
            </a:lvl2pPr>
            <a:lvl3pPr marL="685714" indent="0">
              <a:buNone/>
              <a:defRPr sz="900"/>
            </a:lvl3pPr>
            <a:lvl4pPr marL="1028570" indent="0">
              <a:buNone/>
              <a:defRPr sz="750"/>
            </a:lvl4pPr>
            <a:lvl5pPr marL="1371429" indent="0">
              <a:buNone/>
              <a:defRPr sz="750"/>
            </a:lvl5pPr>
            <a:lvl6pPr marL="1714285" indent="0">
              <a:buNone/>
              <a:defRPr sz="750"/>
            </a:lvl6pPr>
            <a:lvl7pPr marL="2057142" indent="0">
              <a:buNone/>
              <a:defRPr sz="750"/>
            </a:lvl7pPr>
            <a:lvl8pPr marL="2399999" indent="0">
              <a:buNone/>
              <a:defRPr sz="750"/>
            </a:lvl8pPr>
            <a:lvl9pPr marL="2742855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0774A-19C5-45CF-B994-0654879FABE9}" type="datetimeFigureOut">
              <a:rPr lang="ru-RU" smtClean="0"/>
              <a:t>29.08.2024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D6CE6-E4CC-4919-944C-807088BAC8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4944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6" y="1426287"/>
            <a:ext cx="3471863" cy="7039681"/>
          </a:xfrm>
        </p:spPr>
        <p:txBody>
          <a:bodyPr anchor="t"/>
          <a:lstStyle>
            <a:lvl1pPr marL="0" indent="0">
              <a:buNone/>
              <a:defRPr sz="2401"/>
            </a:lvl1pPr>
            <a:lvl2pPr marL="342857" indent="0">
              <a:buNone/>
              <a:defRPr sz="2100"/>
            </a:lvl2pPr>
            <a:lvl3pPr marL="685714" indent="0">
              <a:buNone/>
              <a:defRPr sz="1800"/>
            </a:lvl3pPr>
            <a:lvl4pPr marL="1028570" indent="0">
              <a:buNone/>
              <a:defRPr sz="1499"/>
            </a:lvl4pPr>
            <a:lvl5pPr marL="1371429" indent="0">
              <a:buNone/>
              <a:defRPr sz="1499"/>
            </a:lvl5pPr>
            <a:lvl6pPr marL="1714285" indent="0">
              <a:buNone/>
              <a:defRPr sz="1499"/>
            </a:lvl6pPr>
            <a:lvl7pPr marL="2057142" indent="0">
              <a:buNone/>
              <a:defRPr sz="1499"/>
            </a:lvl7pPr>
            <a:lvl8pPr marL="2399999" indent="0">
              <a:buNone/>
              <a:defRPr sz="1499"/>
            </a:lvl8pPr>
            <a:lvl9pPr marL="2742855" indent="0">
              <a:buNone/>
              <a:defRPr sz="149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57" indent="0">
              <a:buNone/>
              <a:defRPr sz="1050"/>
            </a:lvl2pPr>
            <a:lvl3pPr marL="685714" indent="0">
              <a:buNone/>
              <a:defRPr sz="900"/>
            </a:lvl3pPr>
            <a:lvl4pPr marL="1028570" indent="0">
              <a:buNone/>
              <a:defRPr sz="750"/>
            </a:lvl4pPr>
            <a:lvl5pPr marL="1371429" indent="0">
              <a:buNone/>
              <a:defRPr sz="750"/>
            </a:lvl5pPr>
            <a:lvl6pPr marL="1714285" indent="0">
              <a:buNone/>
              <a:defRPr sz="750"/>
            </a:lvl6pPr>
            <a:lvl7pPr marL="2057142" indent="0">
              <a:buNone/>
              <a:defRPr sz="750"/>
            </a:lvl7pPr>
            <a:lvl8pPr marL="2399999" indent="0">
              <a:buNone/>
              <a:defRPr sz="750"/>
            </a:lvl8pPr>
            <a:lvl9pPr marL="2742855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0774A-19C5-45CF-B994-0654879FABE9}" type="datetimeFigureOut">
              <a:rPr lang="ru-RU" smtClean="0"/>
              <a:t>29.08.2024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D6CE6-E4CC-4919-944C-807088BAC8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184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0774A-19C5-45CF-B994-0654879FABE9}" type="datetimeFigureOut">
              <a:rPr lang="ru-RU" smtClean="0"/>
              <a:t>29.08.2024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D6CE6-E4CC-4919-944C-807088BAC8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000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0774A-19C5-45CF-B994-0654879FABE9}" type="datetimeFigureOut">
              <a:rPr lang="ru-RU" smtClean="0"/>
              <a:t>29.08.2024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D6CE6-E4CC-4919-944C-807088BAC8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165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91" y="527406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91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401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00774A-19C5-45CF-B994-0654879FABE9}" type="datetimeFigureOut">
              <a:rPr lang="ru-RU" smtClean="0"/>
              <a:t>29.08.2024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6" y="9181401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401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3D6CE6-E4CC-4919-944C-807088BAC8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677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714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29" indent="-171429" algn="l" defTabSz="685714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286" indent="-171429" algn="l" defTabSz="685714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42" indent="-171429" algn="l" defTabSz="685714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499" kern="1200">
          <a:solidFill>
            <a:schemeClr val="tx1"/>
          </a:solidFill>
          <a:latin typeface="+mn-lt"/>
          <a:ea typeface="+mn-ea"/>
          <a:cs typeface="+mn-cs"/>
        </a:defRPr>
      </a:lvl3pPr>
      <a:lvl4pPr marL="1199999" indent="-171429" algn="l" defTabSz="685714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542856" indent="-171429" algn="l" defTabSz="685714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885713" indent="-171429" algn="l" defTabSz="685714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571" indent="-171429" algn="l" defTabSz="685714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428" indent="-171429" algn="l" defTabSz="685714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284" indent="-171429" algn="l" defTabSz="685714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14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57" algn="l" defTabSz="685714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14" algn="l" defTabSz="685714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570" algn="l" defTabSz="685714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429" algn="l" defTabSz="685714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285" algn="l" defTabSz="685714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142" algn="l" defTabSz="685714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399999" algn="l" defTabSz="685714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2855" algn="l" defTabSz="685714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image" Target="../media/image36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12" Type="http://schemas.openxmlformats.org/officeDocument/2006/relationships/image" Target="../media/image35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11" Type="http://schemas.openxmlformats.org/officeDocument/2006/relationships/image" Target="../media/image34.jpeg"/><Relationship Id="rId5" Type="http://schemas.openxmlformats.org/officeDocument/2006/relationships/image" Target="../media/image28.jpeg"/><Relationship Id="rId10" Type="http://schemas.openxmlformats.org/officeDocument/2006/relationships/image" Target="../media/image33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12" Type="http://schemas.openxmlformats.org/officeDocument/2006/relationships/image" Target="../media/image4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eg"/><Relationship Id="rId11" Type="http://schemas.openxmlformats.org/officeDocument/2006/relationships/image" Target="../media/image45.jpeg"/><Relationship Id="rId5" Type="http://schemas.openxmlformats.org/officeDocument/2006/relationships/image" Target="../media/image39.jpeg"/><Relationship Id="rId10" Type="http://schemas.openxmlformats.org/officeDocument/2006/relationships/image" Target="../media/image44.jpeg"/><Relationship Id="rId4" Type="http://schemas.openxmlformats.org/officeDocument/2006/relationships/image" Target="../media/image38.jpeg"/><Relationship Id="rId9" Type="http://schemas.openxmlformats.org/officeDocument/2006/relationships/image" Target="../media/image4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7.png"/><Relationship Id="rId7" Type="http://schemas.openxmlformats.org/officeDocument/2006/relationships/image" Target="../media/image51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jpeg"/><Relationship Id="rId5" Type="http://schemas.openxmlformats.org/officeDocument/2006/relationships/image" Target="../media/image49.png"/><Relationship Id="rId10" Type="http://schemas.openxmlformats.org/officeDocument/2006/relationships/image" Target="../media/image54.jpeg"/><Relationship Id="rId4" Type="http://schemas.openxmlformats.org/officeDocument/2006/relationships/image" Target="../media/image48.png"/><Relationship Id="rId9" Type="http://schemas.openxmlformats.org/officeDocument/2006/relationships/image" Target="../media/image5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jpg"/><Relationship Id="rId7" Type="http://schemas.openxmlformats.org/officeDocument/2006/relationships/image" Target="../media/image5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Заголовок 1"/>
          <p:cNvSpPr txBox="1">
            <a:spLocks/>
          </p:cNvSpPr>
          <p:nvPr/>
        </p:nvSpPr>
        <p:spPr>
          <a:xfrm>
            <a:off x="0" y="1751472"/>
            <a:ext cx="6860117" cy="448762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/>
              <a:t>Селекционно-семеноводческий центр по сахарной свёкле</a:t>
            </a:r>
          </a:p>
        </p:txBody>
      </p:sp>
      <p:sp>
        <p:nvSpPr>
          <p:cNvPr id="28" name="Заголовок 1"/>
          <p:cNvSpPr txBox="1">
            <a:spLocks/>
          </p:cNvSpPr>
          <p:nvPr/>
        </p:nvSpPr>
        <p:spPr>
          <a:xfrm>
            <a:off x="85725" y="2269734"/>
            <a:ext cx="2890267" cy="2044946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701" b="1" dirty="0"/>
              <a:t>Качественное фото </a:t>
            </a:r>
          </a:p>
          <a:p>
            <a:r>
              <a:rPr lang="ru-RU" sz="701" b="1" dirty="0"/>
              <a:t>Селекционного центра</a:t>
            </a:r>
          </a:p>
          <a:p>
            <a:r>
              <a:rPr lang="ru-RU" sz="701" b="1" dirty="0"/>
              <a:t>(здание, фасад, табличка)</a:t>
            </a:r>
            <a:endParaRPr lang="ru-RU" sz="701" dirty="0"/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-2995" y="6513541"/>
            <a:ext cx="3417834" cy="2967055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867" b="1" dirty="0"/>
              <a:t>Качественное фото </a:t>
            </a:r>
            <a:r>
              <a:rPr lang="ru-RU" sz="867" b="1" dirty="0">
                <a:solidFill>
                  <a:srgbClr val="FF0000"/>
                </a:solidFill>
              </a:rPr>
              <a:t>коллектива</a:t>
            </a:r>
          </a:p>
          <a:p>
            <a:r>
              <a:rPr lang="ru-RU" sz="867" b="1" dirty="0"/>
              <a:t>Селекционного центра</a:t>
            </a:r>
          </a:p>
          <a:p>
            <a:endParaRPr lang="ru-RU" sz="867" b="1" dirty="0"/>
          </a:p>
          <a:p>
            <a:endParaRPr lang="ru-RU" sz="867" b="1" dirty="0"/>
          </a:p>
          <a:p>
            <a:r>
              <a:rPr lang="ru-RU" sz="867" b="1" dirty="0"/>
              <a:t>Селекционеры + лаборанты</a:t>
            </a:r>
            <a:endParaRPr lang="ru-RU" sz="722" dirty="0"/>
          </a:p>
        </p:txBody>
      </p:sp>
      <p:sp>
        <p:nvSpPr>
          <p:cNvPr id="41" name="Заголовок 1"/>
          <p:cNvSpPr txBox="1">
            <a:spLocks/>
          </p:cNvSpPr>
          <p:nvPr/>
        </p:nvSpPr>
        <p:spPr>
          <a:xfrm>
            <a:off x="3498298" y="6513541"/>
            <a:ext cx="3276244" cy="3072422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000" tIns="81280" rIns="162561" bIns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800" b="1" dirty="0"/>
              <a:t>Описание коллектива ССЦ</a:t>
            </a:r>
          </a:p>
          <a:p>
            <a:pPr algn="l"/>
            <a:r>
              <a:rPr lang="ru-RU" sz="800" b="1" dirty="0"/>
              <a:t>1. Мищенко Владимир Николаевич - кандидат сельскохозяйственных наук </a:t>
            </a:r>
          </a:p>
          <a:p>
            <a:pPr algn="l"/>
            <a:r>
              <a:rPr lang="ru-RU" sz="800" b="1" dirty="0"/>
              <a:t>2. Шевченко Анатолий Григорьевич - доктор сельскохозяйственных наук </a:t>
            </a:r>
          </a:p>
          <a:p>
            <a:pPr algn="l"/>
            <a:r>
              <a:rPr lang="ru-RU" sz="800" b="1" dirty="0"/>
              <a:t>3. Шилов Илья Александрович - доктор сельскохозяйственных наук </a:t>
            </a:r>
          </a:p>
          <a:p>
            <a:pPr algn="l"/>
            <a:r>
              <a:rPr lang="ru-RU" sz="800" b="1" dirty="0"/>
              <a:t>4. Бородин Александр Александрович - кандидат сельскохозяйственных наук </a:t>
            </a:r>
          </a:p>
          <a:p>
            <a:pPr algn="l"/>
            <a:r>
              <a:rPr lang="ru-RU" sz="800" b="1" dirty="0"/>
              <a:t>5. Кошкин Сергей Сергеевич - кандидат биологических наук</a:t>
            </a:r>
          </a:p>
          <a:p>
            <a:pPr algn="l"/>
            <a:r>
              <a:rPr lang="ru-RU" sz="800" b="1" dirty="0"/>
              <a:t>6. Батракова Наталья Васильевна - научный сотрудник</a:t>
            </a:r>
          </a:p>
          <a:p>
            <a:pPr algn="l"/>
            <a:r>
              <a:rPr lang="ru-RU" sz="800" b="1" dirty="0"/>
              <a:t>7. </a:t>
            </a:r>
            <a:r>
              <a:rPr lang="ru-RU" sz="800" b="1" dirty="0" err="1"/>
              <a:t>Винько</a:t>
            </a:r>
            <a:r>
              <a:rPr lang="ru-RU" sz="800" b="1" dirty="0"/>
              <a:t> Майя Анатольевна - младший научный сотрудник</a:t>
            </a:r>
          </a:p>
          <a:p>
            <a:pPr algn="l"/>
            <a:r>
              <a:rPr lang="ru-RU" sz="800" b="1" dirty="0"/>
              <a:t>8. </a:t>
            </a:r>
            <a:r>
              <a:rPr lang="ru-RU" sz="800" b="1" dirty="0" err="1"/>
              <a:t>Гайдуренко</a:t>
            </a:r>
            <a:r>
              <a:rPr lang="ru-RU" sz="800" b="1" dirty="0"/>
              <a:t> Оксана Андреевна - младший научный сотрудник</a:t>
            </a:r>
          </a:p>
          <a:p>
            <a:pPr algn="l"/>
            <a:r>
              <a:rPr lang="ru-RU" sz="800" b="1" dirty="0"/>
              <a:t>9. Гордиенко Сергей Александрович - младший научный сотрудник</a:t>
            </a:r>
          </a:p>
          <a:p>
            <a:pPr algn="l"/>
            <a:r>
              <a:rPr lang="ru-RU" sz="800" b="1" dirty="0"/>
              <a:t>10. Дмитрова Елена Сергеевна - научный сотрудник</a:t>
            </a:r>
          </a:p>
          <a:p>
            <a:pPr algn="l"/>
            <a:r>
              <a:rPr lang="ru-RU" sz="800" b="1" dirty="0"/>
              <a:t>11. Евсеева Анна Николаевна - младший научный сотрудник</a:t>
            </a:r>
          </a:p>
          <a:p>
            <a:pPr algn="l"/>
            <a:r>
              <a:rPr lang="ru-RU" sz="800" b="1" dirty="0"/>
              <a:t>12. </a:t>
            </a:r>
            <a:r>
              <a:rPr lang="ru-RU" sz="800" b="1" dirty="0" err="1"/>
              <a:t>Жабатинская</a:t>
            </a:r>
            <a:r>
              <a:rPr lang="ru-RU" sz="800" b="1" dirty="0"/>
              <a:t> Юлия Владимировна - научный сотрудник</a:t>
            </a:r>
          </a:p>
          <a:p>
            <a:pPr algn="l"/>
            <a:r>
              <a:rPr lang="ru-RU" sz="800" b="1" dirty="0"/>
              <a:t>13. Ковалева Валентина Владимировна - младший научный сотрудник</a:t>
            </a:r>
          </a:p>
          <a:p>
            <a:pPr algn="l"/>
            <a:r>
              <a:rPr lang="ru-RU" sz="800" b="1" dirty="0"/>
              <a:t>14. </a:t>
            </a:r>
            <a:r>
              <a:rPr lang="ru-RU" sz="800" b="1" dirty="0" err="1"/>
              <a:t>Корсун</a:t>
            </a:r>
            <a:r>
              <a:rPr lang="ru-RU" sz="800" b="1" dirty="0"/>
              <a:t> Ирина Георгиевна - научный сотрудник</a:t>
            </a:r>
          </a:p>
          <a:p>
            <a:pPr algn="l"/>
            <a:r>
              <a:rPr lang="ru-RU" sz="800" b="1" dirty="0"/>
              <a:t>15. </a:t>
            </a:r>
            <a:r>
              <a:rPr lang="ru-RU" sz="800" b="1" dirty="0" err="1"/>
              <a:t>Луганченко</a:t>
            </a:r>
            <a:r>
              <a:rPr lang="ru-RU" sz="800" b="1" dirty="0"/>
              <a:t> Аксинья Ивановна - научный сотрудник</a:t>
            </a:r>
          </a:p>
          <a:p>
            <a:pPr algn="l"/>
            <a:r>
              <a:rPr lang="ru-RU" sz="800" b="1" dirty="0"/>
              <a:t>16. </a:t>
            </a:r>
            <a:r>
              <a:rPr lang="ru-RU" sz="800" b="1" dirty="0" err="1"/>
              <a:t>Магала</a:t>
            </a:r>
            <a:r>
              <a:rPr lang="ru-RU" sz="800" b="1" dirty="0"/>
              <a:t> Алина Юрьевна - младший научный сотрудник</a:t>
            </a:r>
          </a:p>
          <a:p>
            <a:pPr algn="l"/>
            <a:r>
              <a:rPr lang="ru-RU" sz="800" b="1" dirty="0"/>
              <a:t>17. </a:t>
            </a:r>
            <a:r>
              <a:rPr lang="ru-RU" sz="800" b="1" dirty="0" err="1"/>
              <a:t>Оксанич</a:t>
            </a:r>
            <a:r>
              <a:rPr lang="ru-RU" sz="800" b="1" dirty="0"/>
              <a:t> Юрий Евгеньевич - младший научный сотрудник</a:t>
            </a:r>
          </a:p>
          <a:p>
            <a:pPr algn="l"/>
            <a:r>
              <a:rPr lang="ru-RU" sz="800" b="1" dirty="0"/>
              <a:t>18. </a:t>
            </a:r>
            <a:r>
              <a:rPr lang="ru-RU" sz="800" b="1" dirty="0" err="1"/>
              <a:t>Пацкова</a:t>
            </a:r>
            <a:r>
              <a:rPr lang="ru-RU" sz="800" b="1" dirty="0"/>
              <a:t> Светлана Викторовна - научный сотрудник</a:t>
            </a:r>
          </a:p>
          <a:p>
            <a:pPr algn="l"/>
            <a:r>
              <a:rPr lang="ru-RU" sz="800" b="1" dirty="0"/>
              <a:t>19. Плешаков Александр Александрович - научный сотрудник</a:t>
            </a:r>
          </a:p>
          <a:p>
            <a:pPr algn="l"/>
            <a:r>
              <a:rPr lang="ru-RU" sz="800" b="1" dirty="0"/>
              <a:t>20. </a:t>
            </a:r>
            <a:r>
              <a:rPr lang="ru-RU" sz="800" b="1" dirty="0" err="1"/>
              <a:t>Райлян</a:t>
            </a:r>
            <a:r>
              <a:rPr lang="ru-RU" sz="800" b="1" dirty="0"/>
              <a:t> Роман Николаевич - научный сотрудник</a:t>
            </a:r>
          </a:p>
          <a:p>
            <a:pPr algn="l"/>
            <a:r>
              <a:rPr lang="ru-RU" sz="800" b="1" dirty="0"/>
              <a:t>21. </a:t>
            </a:r>
            <a:r>
              <a:rPr lang="ru-RU" sz="800" b="1" dirty="0" err="1"/>
              <a:t>Стерлев</a:t>
            </a:r>
            <a:r>
              <a:rPr lang="ru-RU" sz="800" b="1" dirty="0"/>
              <a:t> Андрей Васильевич - младший научный сотрудник</a:t>
            </a:r>
          </a:p>
          <a:p>
            <a:pPr algn="l"/>
            <a:r>
              <a:rPr lang="ru-RU" sz="800" b="1" dirty="0"/>
              <a:t>22. Шувалов Артем Александрович - научный сотрудник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" y="67675"/>
            <a:ext cx="6858000" cy="9838329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ru-RU" sz="2600"/>
          </a:p>
        </p:txBody>
      </p:sp>
      <p:sp>
        <p:nvSpPr>
          <p:cNvPr id="22" name="Заголовок 1"/>
          <p:cNvSpPr txBox="1">
            <a:spLocks/>
          </p:cNvSpPr>
          <p:nvPr/>
        </p:nvSpPr>
        <p:spPr>
          <a:xfrm>
            <a:off x="63531" y="4360996"/>
            <a:ext cx="1508792" cy="1766550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011" b="1" dirty="0"/>
              <a:t>Фото руководителя СЦ</a:t>
            </a:r>
            <a:endParaRPr lang="ru-RU" sz="1011" dirty="0"/>
          </a:p>
        </p:txBody>
      </p:sp>
      <p:sp>
        <p:nvSpPr>
          <p:cNvPr id="27" name="Заголовок 1"/>
          <p:cNvSpPr txBox="1">
            <a:spLocks/>
          </p:cNvSpPr>
          <p:nvPr/>
        </p:nvSpPr>
        <p:spPr>
          <a:xfrm>
            <a:off x="1603679" y="4953000"/>
            <a:ext cx="1741521" cy="974070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867" b="1" dirty="0"/>
              <a:t>Краткая характеристика руководителя:</a:t>
            </a:r>
          </a:p>
          <a:p>
            <a:r>
              <a:rPr lang="ru-RU" sz="867" b="1" dirty="0"/>
              <a:t>Мищенко Владимир Николаевич</a:t>
            </a:r>
          </a:p>
          <a:p>
            <a:r>
              <a:rPr lang="ru-RU" sz="867" b="1" dirty="0"/>
              <a:t>кандидат сельскохозяйственных наук </a:t>
            </a:r>
            <a:br>
              <a:rPr lang="ru-RU" sz="867" b="1" dirty="0"/>
            </a:br>
            <a:r>
              <a:rPr lang="en-US" sz="800" b="1" dirty="0"/>
              <a:t>vlad.mischencko2012@yandex.ru</a:t>
            </a:r>
            <a:endParaRPr lang="ru-RU" sz="800" dirty="0"/>
          </a:p>
        </p:txBody>
      </p:sp>
      <p:sp>
        <p:nvSpPr>
          <p:cNvPr id="29" name="Заголовок 1"/>
          <p:cNvSpPr txBox="1">
            <a:spLocks/>
          </p:cNvSpPr>
          <p:nvPr/>
        </p:nvSpPr>
        <p:spPr>
          <a:xfrm>
            <a:off x="3382658" y="3643720"/>
            <a:ext cx="3066268" cy="480290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011" b="1" dirty="0"/>
              <a:t>Краткая характеристика селекционного центра</a:t>
            </a:r>
            <a:endParaRPr lang="ru-RU" sz="101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204633" y="2780998"/>
            <a:ext cx="253305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/>
              <a:t>Сгенерирован с вкладки СЦ головной организации</a:t>
            </a:r>
            <a:endParaRPr lang="ru-RU" sz="11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0A837DD-A324-4B2F-9051-E05F5074BE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602" y="135302"/>
            <a:ext cx="1367457" cy="1171282"/>
          </a:xfrm>
          <a:prstGeom prst="rect">
            <a:avLst/>
          </a:prstGeom>
        </p:spPr>
      </p:pic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157115DD-0C5E-4D2B-87E6-490BA891FE48}"/>
              </a:ext>
            </a:extLst>
          </p:cNvPr>
          <p:cNvSpPr txBox="1">
            <a:spLocks/>
          </p:cNvSpPr>
          <p:nvPr/>
        </p:nvSpPr>
        <p:spPr>
          <a:xfrm>
            <a:off x="3382658" y="4261696"/>
            <a:ext cx="3066268" cy="2146478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900" b="1" dirty="0"/>
              <a:t>    В состав селекционно-семеноводческого центра входят 3 лаборатории: лаборатория селекции гибридов сахарной свёклы, лаборатория гибридизации и сортоиспытания сахарной свёклы, лаборатория семеноводства и семеноведения сахарной свёклы.</a:t>
            </a:r>
          </a:p>
          <a:p>
            <a:pPr algn="just"/>
            <a:r>
              <a:rPr lang="ru-RU" sz="900" b="1" dirty="0"/>
              <a:t>    Селекция ведётся по созданию: константных комбинационно способных линий-доноров хозяйственно ценных признаков и свойств. Создаются высокопродуктивные раздельноплодные гибриды сахарной свеклы с высокими технологическими качествами на основе цитоплазматической мужской стерильности, устойчивые к церкоспорозу. Отдельное направление селекции - создание раннеспелых гибридов с улучшенной формой корнеплодов и улучшенными технологическими качествами.</a:t>
            </a:r>
            <a:endParaRPr lang="ru-RU" sz="9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FE243CB-D695-4795-B245-ACE9C65FF50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78"/>
          <a:stretch/>
        </p:blipFill>
        <p:spPr>
          <a:xfrm>
            <a:off x="69632" y="4361740"/>
            <a:ext cx="1496590" cy="176655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ED1DD4-B5A2-415B-A4AB-66EDC76DDE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065" y="2580390"/>
            <a:ext cx="892495" cy="89249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A7FEA23-C8E7-4D69-98F5-E9F8FC399E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16" y="2190816"/>
            <a:ext cx="2881388" cy="216104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E60EB43-8A91-42E5-85FE-6EC7F7E711F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30" r="19188"/>
          <a:stretch/>
        </p:blipFill>
        <p:spPr>
          <a:xfrm>
            <a:off x="-5111" y="6520778"/>
            <a:ext cx="3419950" cy="295981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B27522F-CB99-4FA3-B7BE-F59D5DE6A0F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1" y="494857"/>
            <a:ext cx="2400368" cy="66610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27429" y="166379"/>
            <a:ext cx="3122257" cy="1156037"/>
          </a:xfrm>
          <a:ln w="9525">
            <a:solidFill>
              <a:schemeClr val="tx1"/>
            </a:solidFill>
          </a:ln>
        </p:spPr>
        <p:txBody>
          <a:bodyPr anchor="ctr">
            <a:noAutofit/>
          </a:bodyPr>
          <a:lstStyle/>
          <a:p>
            <a:pPr fontAlgn="ctr"/>
            <a:r>
              <a:rPr lang="ru-RU" sz="1400" dirty="0"/>
              <a:t>ФГБНУ «Первомайская селекционно-опытная станция сахарной свёклы»</a:t>
            </a:r>
            <a:endParaRPr lang="ru-RU" sz="1400" u="sng" dirty="0"/>
          </a:p>
        </p:txBody>
      </p:sp>
    </p:spTree>
    <p:extLst>
      <p:ext uri="{BB962C8B-B14F-4D97-AF65-F5344CB8AC3E}">
        <p14:creationId xmlns:p14="http://schemas.microsoft.com/office/powerpoint/2010/main" val="284144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Заголовок 1"/>
          <p:cNvSpPr txBox="1">
            <a:spLocks/>
          </p:cNvSpPr>
          <p:nvPr/>
        </p:nvSpPr>
        <p:spPr>
          <a:xfrm>
            <a:off x="2142557" y="187298"/>
            <a:ext cx="4686578" cy="485541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100" dirty="0"/>
              <a:t>ФГБНУ «Первомайская селекционно-опытная станция сахарной свёклы»</a:t>
            </a:r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2142557" y="703684"/>
            <a:ext cx="4715444" cy="330436"/>
          </a:xfrm>
          <a:prstGeom prst="rect">
            <a:avLst/>
          </a:prstGeom>
          <a:ln w="9525">
            <a:noFill/>
          </a:ln>
        </p:spPr>
        <p:txBody>
          <a:bodyPr vert="horz" lIns="162561" tIns="81280" rIns="162561" bIns="81280" rtlCol="0" anchor="t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1100" dirty="0"/>
              <a:t>Селекционно-семеноводческий центр по сахарной свёкле</a:t>
            </a:r>
          </a:p>
          <a:p>
            <a:endParaRPr lang="ru-RU" sz="11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1606899"/>
            <a:ext cx="6858000" cy="313522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0" y="2618742"/>
            <a:ext cx="1339702" cy="618480"/>
          </a:xfrm>
          <a:prstGeom prst="rect">
            <a:avLst/>
          </a:prstGeom>
          <a:ln w="9525">
            <a:noFill/>
          </a:ln>
        </p:spPr>
        <p:txBody>
          <a:bodyPr vert="horz" lIns="162561" tIns="81280" rIns="162561" bIns="812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/>
              <a:t>2021 – 2024 гг.</a:t>
            </a:r>
          </a:p>
          <a:p>
            <a:r>
              <a:rPr lang="ru-RU" sz="1200" dirty="0"/>
              <a:t>Общая сумма </a:t>
            </a:r>
          </a:p>
          <a:p>
            <a:r>
              <a:rPr lang="ru-RU" sz="1200" dirty="0"/>
              <a:t>112,5 млн руб. </a:t>
            </a:r>
            <a:endParaRPr lang="ru-RU" sz="1100" dirty="0"/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1267514" y="2678717"/>
            <a:ext cx="2066236" cy="415636"/>
          </a:xfrm>
          <a:prstGeom prst="rect">
            <a:avLst/>
          </a:prstGeom>
          <a:ln w="9525">
            <a:noFill/>
          </a:ln>
        </p:spPr>
        <p:txBody>
          <a:bodyPr vert="horz" lIns="162561" tIns="81280" rIns="162561" bIns="812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200" dirty="0"/>
              <a:t>Бюджет – 60 млн руб.</a:t>
            </a:r>
          </a:p>
          <a:p>
            <a:pPr algn="l"/>
            <a:r>
              <a:rPr lang="ru-RU" sz="1200" dirty="0" err="1"/>
              <a:t>Внебюджет</a:t>
            </a:r>
            <a:r>
              <a:rPr lang="ru-RU" sz="1200" dirty="0"/>
              <a:t> – </a:t>
            </a:r>
            <a:r>
              <a:rPr lang="ru-RU" sz="1100" dirty="0"/>
              <a:t>52,5 млн руб.</a:t>
            </a: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3270363" y="2641159"/>
            <a:ext cx="1616401" cy="467516"/>
          </a:xfrm>
          <a:prstGeom prst="rect">
            <a:avLst/>
          </a:prstGeom>
          <a:ln w="9525">
            <a:noFill/>
          </a:ln>
        </p:spPr>
        <p:txBody>
          <a:bodyPr vert="horz" lIns="162561" tIns="81280" rIns="162561" bIns="812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/>
              <a:t>2 новых гибрида сахарной свёклы</a:t>
            </a:r>
            <a:endParaRPr lang="ru-RU" sz="1100" dirty="0"/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4925260" y="2678717"/>
            <a:ext cx="1526328" cy="415636"/>
          </a:xfrm>
          <a:prstGeom prst="rect">
            <a:avLst/>
          </a:prstGeom>
          <a:ln w="9525">
            <a:noFill/>
          </a:ln>
        </p:spPr>
        <p:txBody>
          <a:bodyPr vert="horz" lIns="162561" tIns="81280" rIns="162561" bIns="812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/>
              <a:t>2021 г - 1000 га</a:t>
            </a:r>
          </a:p>
          <a:p>
            <a:r>
              <a:rPr lang="ru-RU" sz="1200" dirty="0"/>
              <a:t>2024 г - 7000 га</a:t>
            </a:r>
            <a:endParaRPr lang="ru-RU" sz="1100" dirty="0"/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31906" y="3364814"/>
            <a:ext cx="1339702" cy="1249715"/>
          </a:xfrm>
          <a:prstGeom prst="rect">
            <a:avLst/>
          </a:prstGeom>
          <a:ln w="9525">
            <a:noFill/>
          </a:ln>
        </p:spPr>
        <p:txBody>
          <a:bodyPr vert="horz" lIns="162561" tIns="0" rIns="162561" bIns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/>
              <a:t>Культура:</a:t>
            </a:r>
          </a:p>
          <a:p>
            <a:r>
              <a:rPr lang="ru-RU" sz="1200" dirty="0"/>
              <a:t>Сахарная свёкла</a:t>
            </a:r>
          </a:p>
        </p:txBody>
      </p:sp>
      <p:sp>
        <p:nvSpPr>
          <p:cNvPr id="22" name="Заголовок 1"/>
          <p:cNvSpPr txBox="1">
            <a:spLocks/>
          </p:cNvSpPr>
          <p:nvPr/>
        </p:nvSpPr>
        <p:spPr>
          <a:xfrm>
            <a:off x="1990675" y="3340772"/>
            <a:ext cx="1922110" cy="1401349"/>
          </a:xfrm>
          <a:prstGeom prst="rect">
            <a:avLst/>
          </a:prstGeom>
          <a:ln w="9525">
            <a:noFill/>
          </a:ln>
        </p:spPr>
        <p:txBody>
          <a:bodyPr vert="horz" lIns="162561" tIns="0" rIns="162561" bIns="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/>
              <a:t>Направление селекции:</a:t>
            </a:r>
          </a:p>
          <a:p>
            <a:pPr marL="228600" indent="-228600">
              <a:buAutoNum type="arabicPeriod"/>
            </a:pPr>
            <a:r>
              <a:rPr lang="ru-RU" sz="1200" dirty="0"/>
              <a:t>Продуктивность</a:t>
            </a:r>
          </a:p>
          <a:p>
            <a:pPr marL="228600" indent="-228600">
              <a:buAutoNum type="arabicPeriod"/>
            </a:pPr>
            <a:r>
              <a:rPr lang="ru-RU" sz="1200" dirty="0"/>
              <a:t>Сахаристость</a:t>
            </a:r>
          </a:p>
          <a:p>
            <a:pPr marL="228600" indent="-228600">
              <a:buAutoNum type="arabicPeriod"/>
            </a:pPr>
            <a:r>
              <a:rPr lang="ru-RU" sz="1200" dirty="0"/>
              <a:t>Технологические качества</a:t>
            </a:r>
          </a:p>
          <a:p>
            <a:pPr marL="228600" indent="-228600">
              <a:buAutoNum type="arabicPeriod"/>
            </a:pPr>
            <a:r>
              <a:rPr lang="ru-RU" sz="1200" dirty="0"/>
              <a:t>Пластичность</a:t>
            </a:r>
          </a:p>
          <a:p>
            <a:pPr marL="228600" indent="-228600">
              <a:buAutoNum type="arabicPeriod"/>
            </a:pPr>
            <a:r>
              <a:rPr lang="ru-RU" sz="1200" dirty="0"/>
              <a:t>Устойчивость к болезням</a:t>
            </a:r>
            <a:endParaRPr lang="ru-RU" sz="1100" dirty="0"/>
          </a:p>
        </p:txBody>
      </p:sp>
      <p:sp>
        <p:nvSpPr>
          <p:cNvPr id="24" name="Заголовок 1"/>
          <p:cNvSpPr txBox="1">
            <a:spLocks/>
          </p:cNvSpPr>
          <p:nvPr/>
        </p:nvSpPr>
        <p:spPr>
          <a:xfrm>
            <a:off x="4217001" y="3364814"/>
            <a:ext cx="2385818" cy="1249715"/>
          </a:xfrm>
          <a:prstGeom prst="rect">
            <a:avLst/>
          </a:prstGeom>
          <a:ln w="9525">
            <a:noFill/>
          </a:ln>
        </p:spPr>
        <p:txBody>
          <a:bodyPr vert="horz" lIns="162561" tIns="0" rIns="162561" bIns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/>
              <a:t>Разрабатываемые продукты:</a:t>
            </a:r>
          </a:p>
          <a:p>
            <a:pPr marL="228600" indent="-228600">
              <a:buAutoNum type="arabicPeriod"/>
            </a:pPr>
            <a:r>
              <a:rPr lang="ru-RU" sz="1200" dirty="0"/>
              <a:t>Новые гибриды сахарной свёклы</a:t>
            </a:r>
          </a:p>
          <a:p>
            <a:pPr marL="228600" indent="-228600">
              <a:buAutoNum type="arabicPeriod"/>
            </a:pPr>
            <a:r>
              <a:rPr lang="ru-RU" sz="1200" dirty="0"/>
              <a:t>Технология высадочного семеноводства</a:t>
            </a:r>
          </a:p>
          <a:p>
            <a:pPr marL="228600" indent="-228600">
              <a:buAutoNum type="arabicPeriod"/>
            </a:pPr>
            <a:r>
              <a:rPr lang="ru-RU" sz="1200" dirty="0"/>
              <a:t>Способ получения линии</a:t>
            </a:r>
          </a:p>
        </p:txBody>
      </p:sp>
      <p:sp>
        <p:nvSpPr>
          <p:cNvPr id="25" name="Заголовок 1"/>
          <p:cNvSpPr txBox="1">
            <a:spLocks/>
          </p:cNvSpPr>
          <p:nvPr/>
        </p:nvSpPr>
        <p:spPr>
          <a:xfrm>
            <a:off x="0" y="5889415"/>
            <a:ext cx="3088206" cy="280264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050" b="1" dirty="0"/>
              <a:t>Общие целевые показатели СЦ</a:t>
            </a:r>
            <a:endParaRPr lang="ru-RU" sz="1050" dirty="0"/>
          </a:p>
        </p:txBody>
      </p:sp>
      <p:sp>
        <p:nvSpPr>
          <p:cNvPr id="26" name="Заголовок 1"/>
          <p:cNvSpPr txBox="1">
            <a:spLocks/>
          </p:cNvSpPr>
          <p:nvPr/>
        </p:nvSpPr>
        <p:spPr>
          <a:xfrm>
            <a:off x="3447982" y="5889415"/>
            <a:ext cx="3381153" cy="280264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050" b="1" dirty="0"/>
              <a:t>Техника и оборудование, приобретенные в период реализации Программы  - кол-во </a:t>
            </a:r>
            <a:r>
              <a:rPr lang="ru-RU" sz="1050" b="1" dirty="0" err="1"/>
              <a:t>ед</a:t>
            </a:r>
            <a:endParaRPr lang="ru-RU" sz="1050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9509579"/>
              </p:ext>
            </p:extLst>
          </p:nvPr>
        </p:nvGraphicFramePr>
        <p:xfrm>
          <a:off x="-1" y="6313598"/>
          <a:ext cx="3406979" cy="3413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46568">
                  <a:extLst>
                    <a:ext uri="{9D8B030D-6E8A-4147-A177-3AD203B41FA5}">
                      <a16:colId xmlns:a16="http://schemas.microsoft.com/office/drawing/2014/main" val="2561172289"/>
                    </a:ext>
                  </a:extLst>
                </a:gridCol>
                <a:gridCol w="560411">
                  <a:extLst>
                    <a:ext uri="{9D8B030D-6E8A-4147-A177-3AD203B41FA5}">
                      <a16:colId xmlns:a16="http://schemas.microsoft.com/office/drawing/2014/main" val="2813613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исследователей в возрасте до 39 лет в общей численности работников центра, %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614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Число результатов интеллектуальной деятельности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108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Число работников, прошедших обучение по программам повышения квалификации 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584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Объем производства оригинальных и элитных семян, тонн 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0,68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28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7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Объем реализации оригинальных и элитных семян, тонн </a:t>
                      </a:r>
                      <a:endParaRPr lang="ru-RU" sz="1100" dirty="0"/>
                    </a:p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0,58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049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/>
                        <a:t>…..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157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/>
                        <a:t>…..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702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/>
                        <a:t>……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130093"/>
                  </a:ext>
                </a:extLst>
              </a:tr>
            </a:tbl>
          </a:graphicData>
        </a:graphic>
      </p:graphicFrame>
      <p:graphicFrame>
        <p:nvGraphicFramePr>
          <p:cNvPr id="28" name="Таблица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7118333"/>
              </p:ext>
            </p:extLst>
          </p:nvPr>
        </p:nvGraphicFramePr>
        <p:xfrm>
          <a:off x="3625702" y="6313598"/>
          <a:ext cx="3200392" cy="32758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86997">
                  <a:extLst>
                    <a:ext uri="{9D8B030D-6E8A-4147-A177-3AD203B41FA5}">
                      <a16:colId xmlns:a16="http://schemas.microsoft.com/office/drawing/2014/main" val="2561172289"/>
                    </a:ext>
                  </a:extLst>
                </a:gridCol>
                <a:gridCol w="513395">
                  <a:extLst>
                    <a:ext uri="{9D8B030D-6E8A-4147-A177-3AD203B41FA5}">
                      <a16:colId xmlns:a16="http://schemas.microsoft.com/office/drawing/2014/main" val="2813613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Трактора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614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Почвообрабатывающие агрегаты, сеялки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584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Оборудование для лаборатории семеноводства и семеноведения сахарной свёклы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28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Оборудование для лаборатории микроклонального размножения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049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/>
                        <a:t>Линии подготовки малых партий семян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157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/>
                        <a:t>Компьютеры и ноутбуки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702790"/>
                  </a:ext>
                </a:extLst>
              </a:tr>
              <a:tr h="344736">
                <a:tc>
                  <a:txBody>
                    <a:bodyPr/>
                    <a:lstStyle/>
                    <a:p>
                      <a:r>
                        <a:rPr lang="ru-RU" sz="1100" dirty="0"/>
                        <a:t>Серверное оборудование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130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/>
                        <a:t>Оборудование чистых технологических помещений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920938"/>
                  </a:ext>
                </a:extLst>
              </a:tr>
            </a:tbl>
          </a:graphicData>
        </a:graphic>
      </p:graphicFrame>
      <p:sp>
        <p:nvSpPr>
          <p:cNvPr id="29" name="Прямоугольник 28"/>
          <p:cNvSpPr/>
          <p:nvPr/>
        </p:nvSpPr>
        <p:spPr>
          <a:xfrm>
            <a:off x="80208" y="4818259"/>
            <a:ext cx="6693573" cy="4966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4 - хозяйств-партнеров по России</a:t>
            </a:r>
          </a:p>
        </p:txBody>
      </p:sp>
      <p:pic>
        <p:nvPicPr>
          <p:cNvPr id="30" name="Picture 2" descr="https://avatars.mds.yandex.net/i?id=af088d45ae0cd9a712e48ba5243e49405e80901c0f42e104-4484124-images-thumbs&amp;n=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710" y="1728131"/>
            <a:ext cx="852542" cy="852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https://papik.pro/grafic/uploads/posts/2023-04/thumbs/1682498013_papik-pro-p-rubl-smail-png-5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62" y="1728954"/>
            <a:ext cx="896989" cy="896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2" descr="Знак рубля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002" y="1783922"/>
            <a:ext cx="1337561" cy="771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4" descr="https://avatars.mds.yandex.net/i?id=5c2f27e36e32689e68dd4bdbdee9e63892a667e6-12749736-images-thumbs&amp;n=1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469" y="1783922"/>
            <a:ext cx="1249271" cy="720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CA9E42-9DD2-4235-A27A-C58899F4D6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946" y="94310"/>
            <a:ext cx="1365622" cy="11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334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0" y="2092440"/>
            <a:ext cx="4686578" cy="425362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000" b="1" dirty="0"/>
              <a:t>Указать наименование СХП/База/Филиалы/Учхозы,</a:t>
            </a:r>
          </a:p>
          <a:p>
            <a:r>
              <a:rPr lang="ru-RU" sz="1000" b="1" dirty="0"/>
              <a:t>имеющиеся на территории России</a:t>
            </a:r>
            <a:endParaRPr lang="ru-RU" sz="1000" dirty="0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0" y="1667078"/>
            <a:ext cx="1295015" cy="425362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>
                <a:solidFill>
                  <a:srgbClr val="FF0000"/>
                </a:solidFill>
              </a:rPr>
              <a:t>Вариант 1</a:t>
            </a:r>
            <a:endParaRPr lang="ru-RU" sz="1600" dirty="0">
              <a:solidFill>
                <a:srgbClr val="FF0000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C5BA75-9C3E-4490-9079-94A4FA4E47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3" y="20162"/>
            <a:ext cx="1365622" cy="117053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5346765-2FC1-4C93-9418-8A30E80E61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66603"/>
            <a:ext cx="6858000" cy="3772793"/>
          </a:xfrm>
          <a:prstGeom prst="rect">
            <a:avLst/>
          </a:prstGeom>
        </p:spPr>
      </p:pic>
      <p:sp>
        <p:nvSpPr>
          <p:cNvPr id="17" name="Овал 16">
            <a:extLst>
              <a:ext uri="{FF2B5EF4-FFF2-40B4-BE49-F238E27FC236}">
                <a16:creationId xmlns:a16="http://schemas.microsoft.com/office/drawing/2014/main" id="{B56A03A8-2059-44BA-9E39-357FC6109505}"/>
              </a:ext>
            </a:extLst>
          </p:cNvPr>
          <p:cNvSpPr/>
          <p:nvPr/>
        </p:nvSpPr>
        <p:spPr>
          <a:xfrm>
            <a:off x="906448" y="4062452"/>
            <a:ext cx="2313830" cy="818269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/>
              <a:t>ФГБНУ «Первомайская СОС»</a:t>
            </a: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D605AFB2-B810-4004-B2B0-8CAB2FE97A7C}"/>
              </a:ext>
            </a:extLst>
          </p:cNvPr>
          <p:cNvCxnSpPr>
            <a:cxnSpLocks/>
            <a:stCxn id="17" idx="3"/>
          </p:cNvCxnSpPr>
          <p:nvPr/>
        </p:nvCxnSpPr>
        <p:spPr>
          <a:xfrm flipH="1">
            <a:off x="469129" y="4760888"/>
            <a:ext cx="776172" cy="55058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D80C1D65-7263-4F97-A02E-A2D731A08479}"/>
              </a:ext>
            </a:extLst>
          </p:cNvPr>
          <p:cNvSpPr txBox="1">
            <a:spLocks/>
          </p:cNvSpPr>
          <p:nvPr/>
        </p:nvSpPr>
        <p:spPr>
          <a:xfrm>
            <a:off x="2142557" y="187298"/>
            <a:ext cx="4686578" cy="485541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100" dirty="0"/>
              <a:t>ФГБНУ «Первомайская селекционно-опытная станция сахарной свёклы»</a:t>
            </a:r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B91DD68F-4A4E-4D06-88D0-4A4712240191}"/>
              </a:ext>
            </a:extLst>
          </p:cNvPr>
          <p:cNvSpPr txBox="1">
            <a:spLocks/>
          </p:cNvSpPr>
          <p:nvPr/>
        </p:nvSpPr>
        <p:spPr>
          <a:xfrm>
            <a:off x="2142557" y="703684"/>
            <a:ext cx="4715444" cy="330436"/>
          </a:xfrm>
          <a:prstGeom prst="rect">
            <a:avLst/>
          </a:prstGeom>
          <a:ln w="9525">
            <a:noFill/>
          </a:ln>
        </p:spPr>
        <p:txBody>
          <a:bodyPr vert="horz" lIns="162561" tIns="81280" rIns="162561" bIns="81280" rtlCol="0" anchor="t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1100" dirty="0"/>
              <a:t>Селекционно-семеноводческий центр по сахарной свёкле</a:t>
            </a:r>
          </a:p>
          <a:p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1097718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"/>
          <p:cNvSpPr txBox="1">
            <a:spLocks/>
          </p:cNvSpPr>
          <p:nvPr/>
        </p:nvSpPr>
        <p:spPr>
          <a:xfrm>
            <a:off x="0" y="3030903"/>
            <a:ext cx="2310063" cy="2140490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/>
              <a:t>Общее фото</a:t>
            </a:r>
            <a:endParaRPr lang="ru-RU" sz="1100" dirty="0"/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0" y="5171393"/>
            <a:ext cx="2310063" cy="2140490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/>
              <a:t>Фото перед уборкой</a:t>
            </a:r>
            <a:endParaRPr lang="ru-RU" sz="1100" dirty="0"/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0" y="7311883"/>
            <a:ext cx="2310063" cy="2140490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/>
              <a:t>Фото</a:t>
            </a:r>
          </a:p>
          <a:p>
            <a:endParaRPr lang="ru-RU" sz="1200" b="1" dirty="0"/>
          </a:p>
          <a:p>
            <a:r>
              <a:rPr lang="ru-RU" sz="1200" b="1" dirty="0"/>
              <a:t>посевной </a:t>
            </a:r>
          </a:p>
          <a:p>
            <a:r>
              <a:rPr lang="ru-RU" sz="1200" b="1" dirty="0"/>
              <a:t>племенной</a:t>
            </a:r>
          </a:p>
          <a:p>
            <a:r>
              <a:rPr lang="ru-RU" sz="1200" b="1" dirty="0"/>
              <a:t>посадочный</a:t>
            </a:r>
          </a:p>
          <a:p>
            <a:r>
              <a:rPr lang="ru-RU" sz="1200" b="1" dirty="0"/>
              <a:t>материал</a:t>
            </a:r>
            <a:endParaRPr lang="ru-RU" sz="1100" dirty="0"/>
          </a:p>
        </p:txBody>
      </p:sp>
      <p:sp>
        <p:nvSpPr>
          <p:cNvPr id="22" name="Заголовок 1"/>
          <p:cNvSpPr txBox="1">
            <a:spLocks/>
          </p:cNvSpPr>
          <p:nvPr/>
        </p:nvSpPr>
        <p:spPr>
          <a:xfrm>
            <a:off x="-1" y="2332494"/>
            <a:ext cx="2310063" cy="426039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/>
              <a:t>Название гибрида</a:t>
            </a:r>
          </a:p>
          <a:p>
            <a:r>
              <a:rPr lang="ru-RU" sz="1200" b="1" dirty="0"/>
              <a:t>Корвет</a:t>
            </a:r>
            <a:endParaRPr lang="ru-RU" sz="1100" dirty="0"/>
          </a:p>
        </p:txBody>
      </p:sp>
      <p:sp>
        <p:nvSpPr>
          <p:cNvPr id="24" name="Заголовок 1"/>
          <p:cNvSpPr txBox="1">
            <a:spLocks/>
          </p:cNvSpPr>
          <p:nvPr/>
        </p:nvSpPr>
        <p:spPr>
          <a:xfrm>
            <a:off x="0" y="1422180"/>
            <a:ext cx="2310063" cy="902363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/>
              <a:t>Год создания</a:t>
            </a:r>
          </a:p>
          <a:p>
            <a:r>
              <a:rPr lang="ru-RU" sz="1600" b="1" dirty="0"/>
              <a:t>«2022»</a:t>
            </a:r>
            <a:endParaRPr lang="ru-RU" sz="14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0127129"/>
              </p:ext>
            </p:extLst>
          </p:nvPr>
        </p:nvGraphicFramePr>
        <p:xfrm>
          <a:off x="2336994" y="1427344"/>
          <a:ext cx="4521006" cy="83186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7002">
                  <a:extLst>
                    <a:ext uri="{9D8B030D-6E8A-4147-A177-3AD203B41FA5}">
                      <a16:colId xmlns:a16="http://schemas.microsoft.com/office/drawing/2014/main" val="3100208102"/>
                    </a:ext>
                  </a:extLst>
                </a:gridCol>
                <a:gridCol w="1507002">
                  <a:extLst>
                    <a:ext uri="{9D8B030D-6E8A-4147-A177-3AD203B41FA5}">
                      <a16:colId xmlns:a16="http://schemas.microsoft.com/office/drawing/2014/main" val="4111834612"/>
                    </a:ext>
                  </a:extLst>
                </a:gridCol>
                <a:gridCol w="1507002">
                  <a:extLst>
                    <a:ext uri="{9D8B030D-6E8A-4147-A177-3AD203B41FA5}">
                      <a16:colId xmlns:a16="http://schemas.microsoft.com/office/drawing/2014/main" val="4228219641"/>
                    </a:ext>
                  </a:extLst>
                </a:gridCol>
              </a:tblGrid>
              <a:tr h="317305">
                <a:tc gridSpan="3">
                  <a:txBody>
                    <a:bodyPr/>
                    <a:lstStyle/>
                    <a:p>
                      <a:r>
                        <a:rPr lang="ru-RU" sz="1050" dirty="0"/>
                        <a:t>Сахарная свёкла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100980"/>
                  </a:ext>
                </a:extLst>
              </a:tr>
              <a:tr h="317305">
                <a:tc gridSpan="3">
                  <a:txBody>
                    <a:bodyPr/>
                    <a:lstStyle/>
                    <a:p>
                      <a:r>
                        <a:rPr lang="ru-RU" sz="1050" dirty="0"/>
                        <a:t>Гибрид интенсивного типа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167483"/>
                  </a:ext>
                </a:extLst>
              </a:tr>
              <a:tr h="769161">
                <a:tc gridSpan="3">
                  <a:txBody>
                    <a:bodyPr/>
                    <a:lstStyle/>
                    <a:p>
                      <a:r>
                        <a:rPr lang="ru-RU" sz="1050" baseline="0" dirty="0"/>
                        <a:t>Селекция ФГБНУ Первомайской СОС</a:t>
                      </a:r>
                    </a:p>
                    <a:p>
                      <a:r>
                        <a:rPr lang="ru-RU" sz="1050" dirty="0"/>
                        <a:t>включение в государственный реестр селекционных достижений в 2022 году, номер заявки на допуск -80415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732096"/>
                  </a:ext>
                </a:extLst>
              </a:tr>
              <a:tr h="317305">
                <a:tc gridSpan="3">
                  <a:txBody>
                    <a:bodyPr/>
                    <a:lstStyle/>
                    <a:p>
                      <a:r>
                        <a:rPr lang="ru-RU" sz="1050" dirty="0" err="1"/>
                        <a:t>Оригинатор</a:t>
                      </a:r>
                      <a:r>
                        <a:rPr lang="ru-RU" sz="1050" dirty="0"/>
                        <a:t> сорта: фото + ФИО + регалии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584121"/>
                  </a:ext>
                </a:extLst>
              </a:tr>
              <a:tr h="31730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050" dirty="0"/>
                        <a:t>Урожайность (максимальная)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542283"/>
                  </a:ext>
                </a:extLst>
              </a:tr>
              <a:tr h="317305">
                <a:tc>
                  <a:txBody>
                    <a:bodyPr/>
                    <a:lstStyle/>
                    <a:p>
                      <a:pPr algn="ctr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/>
                        <a:t>в производстве: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/>
                        <a:t>в</a:t>
                      </a:r>
                      <a:r>
                        <a:rPr lang="ru-RU" sz="1050" baseline="0" dirty="0"/>
                        <a:t> </a:t>
                      </a:r>
                      <a:r>
                        <a:rPr lang="ru-RU" sz="1050" baseline="0" dirty="0" err="1"/>
                        <a:t>госиспытании</a:t>
                      </a:r>
                      <a:r>
                        <a:rPr lang="ru-RU" sz="1050" baseline="0" dirty="0"/>
                        <a:t>: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556265"/>
                  </a:ext>
                </a:extLst>
              </a:tr>
              <a:tr h="317305">
                <a:tc>
                  <a:txBody>
                    <a:bodyPr/>
                    <a:lstStyle/>
                    <a:p>
                      <a:pPr algn="ctr"/>
                      <a:r>
                        <a:rPr lang="ru-RU" sz="1050" dirty="0"/>
                        <a:t>Корнеплодов, ц/га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/>
                        <a:t>680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033829"/>
                  </a:ext>
                </a:extLst>
              </a:tr>
              <a:tr h="31730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050" dirty="0"/>
                        <a:t>Агротехнические характеристики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575382"/>
                  </a:ext>
                </a:extLst>
              </a:tr>
              <a:tr h="317305">
                <a:tc gridSpan="2"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Скороспелость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/>
                        <a:t>средне-позднеспелый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594427"/>
                  </a:ext>
                </a:extLst>
              </a:tr>
              <a:tr h="317305">
                <a:tc gridSpan="2"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Норма высева, тыс. </a:t>
                      </a:r>
                      <a:r>
                        <a:rPr lang="ru-RU" sz="1050" dirty="0" err="1"/>
                        <a:t>шт</a:t>
                      </a:r>
                      <a:r>
                        <a:rPr lang="ru-RU" sz="1050" dirty="0"/>
                        <a:t>/га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/>
                        <a:t>127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621973"/>
                  </a:ext>
                </a:extLst>
              </a:tr>
              <a:tr h="317305">
                <a:tc gridSpan="2"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Масса</a:t>
                      </a:r>
                      <a:r>
                        <a:rPr lang="ru-RU" sz="1050" baseline="0" dirty="0"/>
                        <a:t> 1000 семян, г</a:t>
                      </a:r>
                      <a:endParaRPr lang="ru-RU" sz="10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/>
                        <a:t>10-13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378777"/>
                  </a:ext>
                </a:extLst>
              </a:tr>
              <a:tr h="317305">
                <a:tc gridSpan="2"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Вегетационный период,</a:t>
                      </a:r>
                      <a:r>
                        <a:rPr lang="ru-RU" sz="1050" baseline="0" dirty="0"/>
                        <a:t> дней</a:t>
                      </a:r>
                      <a:endParaRPr lang="ru-RU" sz="10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/>
                        <a:t>160-180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578205"/>
                  </a:ext>
                </a:extLst>
              </a:tr>
              <a:tr h="317305">
                <a:tc gridSpan="2"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Форма корнеплода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/>
                        <a:t>широко-коническая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030632"/>
                  </a:ext>
                </a:extLst>
              </a:tr>
              <a:tr h="317305">
                <a:tc gridSpan="2"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Тип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N-Z 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441034"/>
                  </a:ext>
                </a:extLst>
              </a:tr>
              <a:tr h="317305">
                <a:tc gridSpan="3"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Агрофон: целесообразно размещать на высоком и среднем агрофоне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113997"/>
                  </a:ext>
                </a:extLst>
              </a:tr>
              <a:tr h="317305">
                <a:tc gridSpan="3"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Устойчивость к болезням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272116"/>
                  </a:ext>
                </a:extLst>
              </a:tr>
              <a:tr h="317305">
                <a:tc gridSpan="2"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Устойчивость к церкоспорозу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/>
                        <a:t>высокоустойчив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723779"/>
                  </a:ext>
                </a:extLst>
              </a:tr>
              <a:tr h="186179">
                <a:tc gridSpan="2"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Устойчивость к корневым </a:t>
                      </a:r>
                      <a:r>
                        <a:rPr lang="ru-RU" sz="1050" dirty="0" err="1"/>
                        <a:t>гнилям</a:t>
                      </a:r>
                      <a:endParaRPr lang="ru-RU" sz="10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/>
                        <a:t>высокоустойчив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109771"/>
                  </a:ext>
                </a:extLst>
              </a:tr>
              <a:tr h="317305">
                <a:tc gridSpan="3"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Обладает высокой адаптивной способностью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311961"/>
                  </a:ext>
                </a:extLst>
              </a:tr>
              <a:tr h="317305">
                <a:tc gridSpan="3"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Обладает устойчивостью к </a:t>
                      </a:r>
                      <a:r>
                        <a:rPr lang="ru-RU" sz="1050" dirty="0" err="1"/>
                        <a:t>цветушности</a:t>
                      </a:r>
                      <a:r>
                        <a:rPr lang="ru-RU" sz="1050" dirty="0"/>
                        <a:t>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083664"/>
                  </a:ext>
                </a:extLst>
              </a:tr>
              <a:tr h="317305">
                <a:tc gridSpan="3"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Регион</a:t>
                      </a:r>
                      <a:r>
                        <a:rPr lang="ru-RU" sz="1050" baseline="0" dirty="0"/>
                        <a:t> возделывания: Северо-Кавказский (6)</a:t>
                      </a:r>
                      <a:endParaRPr lang="ru-RU" sz="10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864899"/>
                  </a:ext>
                </a:extLst>
              </a:tr>
              <a:tr h="31730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050" dirty="0"/>
                        <a:t>Технологические показатели качества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126179"/>
                  </a:ext>
                </a:extLst>
              </a:tr>
              <a:tr h="317305">
                <a:tc gridSpan="2">
                  <a:txBody>
                    <a:bodyPr/>
                    <a:lstStyle/>
                    <a:p>
                      <a:pPr algn="l"/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Сахаристость потенциальная, 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714" rtl="0" eaLnBrk="1" latinLnBrk="0" hangingPunct="1"/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741077"/>
                  </a:ext>
                </a:extLst>
              </a:tr>
              <a:tr h="317305">
                <a:tc gridSpan="2">
                  <a:txBody>
                    <a:bodyPr/>
                    <a:lstStyle/>
                    <a:p>
                      <a:pPr algn="l"/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Потери в мелассе, 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714" rtl="0" eaLnBrk="1" latinLnBrk="0" hangingPunct="1"/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0000"/>
                  </a:ext>
                </a:extLst>
              </a:tr>
              <a:tr h="317305">
                <a:tc gridSpan="2">
                  <a:txBody>
                    <a:bodyPr/>
                    <a:lstStyle/>
                    <a:p>
                      <a:pPr algn="l"/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Сбор сахара, т/га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714" rtl="0" eaLnBrk="1" latinLnBrk="0" hangingPunct="1"/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10-12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653631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E22A80C-83E0-432A-8EFE-73C999F28C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0" y="0"/>
            <a:ext cx="1365622" cy="117053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6CBFA0E-11BB-41E0-9BA3-B298C41996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73" t="2412" r="3548" b="3227"/>
          <a:stretch/>
        </p:blipFill>
        <p:spPr>
          <a:xfrm>
            <a:off x="-12248" y="3028372"/>
            <a:ext cx="2322308" cy="2177185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7FFB6968-B8CD-49CA-BA43-F0CA726635DF}"/>
              </a:ext>
            </a:extLst>
          </p:cNvPr>
          <p:cNvSpPr txBox="1">
            <a:spLocks/>
          </p:cNvSpPr>
          <p:nvPr/>
        </p:nvSpPr>
        <p:spPr>
          <a:xfrm>
            <a:off x="2142557" y="187298"/>
            <a:ext cx="4686578" cy="485541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100" dirty="0"/>
              <a:t>ФГБНУ «Первомайская селекционно-опытная станция сахарной свёклы»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29D1B8D1-5F70-470B-826B-F01CD3B00580}"/>
              </a:ext>
            </a:extLst>
          </p:cNvPr>
          <p:cNvSpPr txBox="1">
            <a:spLocks/>
          </p:cNvSpPr>
          <p:nvPr/>
        </p:nvSpPr>
        <p:spPr>
          <a:xfrm>
            <a:off x="2142557" y="703684"/>
            <a:ext cx="4715444" cy="330436"/>
          </a:xfrm>
          <a:prstGeom prst="rect">
            <a:avLst/>
          </a:prstGeom>
          <a:ln w="9525">
            <a:noFill/>
          </a:ln>
        </p:spPr>
        <p:txBody>
          <a:bodyPr vert="horz" lIns="162561" tIns="81280" rIns="162561" bIns="81280" rtlCol="0" anchor="t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1100" dirty="0"/>
              <a:t>Селекционно-семеноводческий центр по сахарной свёкле</a:t>
            </a:r>
          </a:p>
          <a:p>
            <a:endParaRPr lang="ru-RU" sz="11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45AC36F-2FB8-4DBE-8F52-732DF888CB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130" y="5168863"/>
            <a:ext cx="2330319" cy="214049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1F371E3-4717-4A84-8267-FEE689E6E29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7309353"/>
            <a:ext cx="2310062" cy="2340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752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"/>
          <p:cNvSpPr txBox="1">
            <a:spLocks/>
          </p:cNvSpPr>
          <p:nvPr/>
        </p:nvSpPr>
        <p:spPr>
          <a:xfrm>
            <a:off x="0" y="3030903"/>
            <a:ext cx="2310063" cy="2140490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/>
              <a:t>Общее фото</a:t>
            </a:r>
            <a:endParaRPr lang="ru-RU" sz="1100" dirty="0"/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0" y="5171393"/>
            <a:ext cx="2310063" cy="2140490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/>
              <a:t>Фото перед уборкой</a:t>
            </a:r>
            <a:endParaRPr lang="ru-RU" sz="1100" dirty="0"/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0" y="7311883"/>
            <a:ext cx="2310063" cy="2140490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/>
              <a:t>Фото</a:t>
            </a:r>
          </a:p>
          <a:p>
            <a:endParaRPr lang="ru-RU" sz="1200" b="1" dirty="0"/>
          </a:p>
          <a:p>
            <a:r>
              <a:rPr lang="ru-RU" sz="1200" b="1" dirty="0"/>
              <a:t>посевной </a:t>
            </a:r>
          </a:p>
          <a:p>
            <a:r>
              <a:rPr lang="ru-RU" sz="1200" b="1" dirty="0"/>
              <a:t>племенной</a:t>
            </a:r>
          </a:p>
          <a:p>
            <a:r>
              <a:rPr lang="ru-RU" sz="1200" b="1" dirty="0"/>
              <a:t>посадочный</a:t>
            </a:r>
          </a:p>
          <a:p>
            <a:r>
              <a:rPr lang="ru-RU" sz="1200" b="1" dirty="0"/>
              <a:t>материал</a:t>
            </a:r>
            <a:endParaRPr lang="ru-RU" sz="1100" dirty="0"/>
          </a:p>
        </p:txBody>
      </p:sp>
      <p:sp>
        <p:nvSpPr>
          <p:cNvPr id="22" name="Заголовок 1"/>
          <p:cNvSpPr txBox="1">
            <a:spLocks/>
          </p:cNvSpPr>
          <p:nvPr/>
        </p:nvSpPr>
        <p:spPr>
          <a:xfrm>
            <a:off x="-1" y="2332494"/>
            <a:ext cx="2310063" cy="426039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/>
              <a:t>Название гибрида</a:t>
            </a:r>
          </a:p>
          <a:p>
            <a:r>
              <a:rPr lang="ru-RU" sz="1200" b="1" dirty="0"/>
              <a:t>Престиж</a:t>
            </a:r>
            <a:endParaRPr lang="ru-RU" sz="1100" dirty="0"/>
          </a:p>
        </p:txBody>
      </p:sp>
      <p:sp>
        <p:nvSpPr>
          <p:cNvPr id="24" name="Заголовок 1"/>
          <p:cNvSpPr txBox="1">
            <a:spLocks/>
          </p:cNvSpPr>
          <p:nvPr/>
        </p:nvSpPr>
        <p:spPr>
          <a:xfrm>
            <a:off x="0" y="1422180"/>
            <a:ext cx="2310063" cy="902363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/>
              <a:t>Год создания</a:t>
            </a:r>
          </a:p>
          <a:p>
            <a:r>
              <a:rPr lang="ru-RU" sz="1600" b="1" dirty="0"/>
              <a:t>«2023»</a:t>
            </a:r>
            <a:endParaRPr lang="ru-RU" sz="14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6894472"/>
              </p:ext>
            </p:extLst>
          </p:nvPr>
        </p:nvGraphicFramePr>
        <p:xfrm>
          <a:off x="2336994" y="1427344"/>
          <a:ext cx="4521006" cy="83186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7002">
                  <a:extLst>
                    <a:ext uri="{9D8B030D-6E8A-4147-A177-3AD203B41FA5}">
                      <a16:colId xmlns:a16="http://schemas.microsoft.com/office/drawing/2014/main" val="3100208102"/>
                    </a:ext>
                  </a:extLst>
                </a:gridCol>
                <a:gridCol w="1507002">
                  <a:extLst>
                    <a:ext uri="{9D8B030D-6E8A-4147-A177-3AD203B41FA5}">
                      <a16:colId xmlns:a16="http://schemas.microsoft.com/office/drawing/2014/main" val="4111834612"/>
                    </a:ext>
                  </a:extLst>
                </a:gridCol>
                <a:gridCol w="1507002">
                  <a:extLst>
                    <a:ext uri="{9D8B030D-6E8A-4147-A177-3AD203B41FA5}">
                      <a16:colId xmlns:a16="http://schemas.microsoft.com/office/drawing/2014/main" val="4228219641"/>
                    </a:ext>
                  </a:extLst>
                </a:gridCol>
              </a:tblGrid>
              <a:tr h="317305">
                <a:tc gridSpan="3">
                  <a:txBody>
                    <a:bodyPr/>
                    <a:lstStyle/>
                    <a:p>
                      <a:r>
                        <a:rPr lang="ru-RU" sz="1050" dirty="0"/>
                        <a:t>Сахарная свёкла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100980"/>
                  </a:ext>
                </a:extLst>
              </a:tr>
              <a:tr h="317305">
                <a:tc gridSpan="3">
                  <a:txBody>
                    <a:bodyPr/>
                    <a:lstStyle/>
                    <a:p>
                      <a:r>
                        <a:rPr lang="ru-RU" sz="1050" dirty="0"/>
                        <a:t>Гибрид интенсивного типа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167483"/>
                  </a:ext>
                </a:extLst>
              </a:tr>
              <a:tr h="769161">
                <a:tc gridSpan="3">
                  <a:txBody>
                    <a:bodyPr/>
                    <a:lstStyle/>
                    <a:p>
                      <a:r>
                        <a:rPr lang="ru-RU" sz="1050" baseline="0" dirty="0"/>
                        <a:t>Селекция ФГБНУ Первомайской СОС</a:t>
                      </a:r>
                    </a:p>
                    <a:p>
                      <a:r>
                        <a:rPr lang="ru-RU" sz="1050" dirty="0"/>
                        <a:t>включение в государственный реестр селекционных достижений в 2023 году, номер заявки на допуск -81912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732096"/>
                  </a:ext>
                </a:extLst>
              </a:tr>
              <a:tr h="317305">
                <a:tc gridSpan="3">
                  <a:txBody>
                    <a:bodyPr/>
                    <a:lstStyle/>
                    <a:p>
                      <a:r>
                        <a:rPr lang="ru-RU" sz="1050" dirty="0" err="1"/>
                        <a:t>Оригинатор</a:t>
                      </a:r>
                      <a:r>
                        <a:rPr lang="ru-RU" sz="1050" dirty="0"/>
                        <a:t> сорта: фото + ФИО + регалии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584121"/>
                  </a:ext>
                </a:extLst>
              </a:tr>
              <a:tr h="31730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050" dirty="0"/>
                        <a:t>Урожайность (максимальная)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542283"/>
                  </a:ext>
                </a:extLst>
              </a:tr>
              <a:tr h="317305">
                <a:tc>
                  <a:txBody>
                    <a:bodyPr/>
                    <a:lstStyle/>
                    <a:p>
                      <a:pPr algn="ctr"/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/>
                        <a:t>в производстве: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/>
                        <a:t>в</a:t>
                      </a:r>
                      <a:r>
                        <a:rPr lang="ru-RU" sz="1050" baseline="0" dirty="0"/>
                        <a:t> </a:t>
                      </a:r>
                      <a:r>
                        <a:rPr lang="ru-RU" sz="1050" baseline="0" dirty="0" err="1"/>
                        <a:t>госиспытании</a:t>
                      </a:r>
                      <a:r>
                        <a:rPr lang="ru-RU" sz="1050" baseline="0" dirty="0"/>
                        <a:t>: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556265"/>
                  </a:ext>
                </a:extLst>
              </a:tr>
              <a:tr h="317305">
                <a:tc>
                  <a:txBody>
                    <a:bodyPr/>
                    <a:lstStyle/>
                    <a:p>
                      <a:pPr algn="ctr"/>
                      <a:r>
                        <a:rPr lang="ru-RU" sz="1050" dirty="0"/>
                        <a:t>Корнеплодов, ц/га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/>
                        <a:t>830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033829"/>
                  </a:ext>
                </a:extLst>
              </a:tr>
              <a:tr h="31730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050" dirty="0"/>
                        <a:t>Агротехнические характеристики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575382"/>
                  </a:ext>
                </a:extLst>
              </a:tr>
              <a:tr h="317305">
                <a:tc gridSpan="2"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Скороспелость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/>
                        <a:t>среднеспелый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594427"/>
                  </a:ext>
                </a:extLst>
              </a:tr>
              <a:tr h="317305">
                <a:tc gridSpan="2"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Норма высева, тыс. </a:t>
                      </a:r>
                      <a:r>
                        <a:rPr lang="ru-RU" sz="1050" dirty="0" err="1"/>
                        <a:t>шт</a:t>
                      </a:r>
                      <a:r>
                        <a:rPr lang="ru-RU" sz="1050" dirty="0"/>
                        <a:t>/га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/>
                        <a:t>127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621973"/>
                  </a:ext>
                </a:extLst>
              </a:tr>
              <a:tr h="317305">
                <a:tc gridSpan="2"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Масса</a:t>
                      </a:r>
                      <a:r>
                        <a:rPr lang="ru-RU" sz="1050" baseline="0" dirty="0"/>
                        <a:t> 1000 семян, г</a:t>
                      </a:r>
                      <a:endParaRPr lang="ru-RU" sz="10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/>
                        <a:t>10-12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378777"/>
                  </a:ext>
                </a:extLst>
              </a:tr>
              <a:tr h="317305">
                <a:tc gridSpan="2"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Вегетационный период,</a:t>
                      </a:r>
                      <a:r>
                        <a:rPr lang="ru-RU" sz="1050" baseline="0" dirty="0"/>
                        <a:t> дней</a:t>
                      </a:r>
                      <a:endParaRPr lang="ru-RU" sz="10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/>
                        <a:t>175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578205"/>
                  </a:ext>
                </a:extLst>
              </a:tr>
              <a:tr h="317305">
                <a:tc gridSpan="2"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Форма корнеплода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/>
                        <a:t>овально-коническая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030632"/>
                  </a:ext>
                </a:extLst>
              </a:tr>
              <a:tr h="317305">
                <a:tc gridSpan="2"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Тип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N-Z 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441034"/>
                  </a:ext>
                </a:extLst>
              </a:tr>
              <a:tr h="317305">
                <a:tc gridSpan="3"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Агрофон: целесообразно размещать на высоком и среднем агрофоне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113997"/>
                  </a:ext>
                </a:extLst>
              </a:tr>
              <a:tr h="317305">
                <a:tc gridSpan="3"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Устойчивость к болезням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272116"/>
                  </a:ext>
                </a:extLst>
              </a:tr>
              <a:tr h="317305">
                <a:tc gridSpan="2"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Устойчивость к церкоспорозу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/>
                        <a:t>высокоустойчив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723779"/>
                  </a:ext>
                </a:extLst>
              </a:tr>
              <a:tr h="186179">
                <a:tc gridSpan="2"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Устойчивость к корневым </a:t>
                      </a:r>
                      <a:r>
                        <a:rPr lang="ru-RU" sz="1050" dirty="0" err="1"/>
                        <a:t>гнилям</a:t>
                      </a:r>
                      <a:endParaRPr lang="ru-RU" sz="10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/>
                        <a:t>высокоустойчив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109771"/>
                  </a:ext>
                </a:extLst>
              </a:tr>
              <a:tr h="317305">
                <a:tc gridSpan="3"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Обладает высокой адаптивной способностью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311961"/>
                  </a:ext>
                </a:extLst>
              </a:tr>
              <a:tr h="317305">
                <a:tc gridSpan="3"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Обладает устойчивостью к </a:t>
                      </a:r>
                      <a:r>
                        <a:rPr lang="ru-RU" sz="1050" dirty="0" err="1"/>
                        <a:t>цветушности</a:t>
                      </a:r>
                      <a:r>
                        <a:rPr lang="ru-RU" sz="1050" dirty="0"/>
                        <a:t>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083664"/>
                  </a:ext>
                </a:extLst>
              </a:tr>
              <a:tr h="317305">
                <a:tc gridSpan="3">
                  <a:txBody>
                    <a:bodyPr/>
                    <a:lstStyle/>
                    <a:p>
                      <a:pPr algn="l"/>
                      <a:r>
                        <a:rPr lang="ru-RU" sz="1050" dirty="0"/>
                        <a:t>Регион</a:t>
                      </a:r>
                      <a:r>
                        <a:rPr lang="ru-RU" sz="1050" baseline="0" dirty="0"/>
                        <a:t> возделывания: Северо-Кавказский (6)</a:t>
                      </a:r>
                      <a:endParaRPr lang="ru-RU" sz="10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864899"/>
                  </a:ext>
                </a:extLst>
              </a:tr>
              <a:tr h="31730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050" dirty="0"/>
                        <a:t>Технологические показатели качества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126179"/>
                  </a:ext>
                </a:extLst>
              </a:tr>
              <a:tr h="317305">
                <a:tc gridSpan="2">
                  <a:txBody>
                    <a:bodyPr/>
                    <a:lstStyle/>
                    <a:p>
                      <a:pPr algn="l"/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Сахаристость потенциальная, 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714" rtl="0" eaLnBrk="1" latinLnBrk="0" hangingPunct="1"/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741077"/>
                  </a:ext>
                </a:extLst>
              </a:tr>
              <a:tr h="317305">
                <a:tc gridSpan="2">
                  <a:txBody>
                    <a:bodyPr/>
                    <a:lstStyle/>
                    <a:p>
                      <a:pPr algn="l"/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Потери в мелассе, 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714" rtl="0" eaLnBrk="1" latinLnBrk="0" hangingPunct="1"/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0000"/>
                  </a:ext>
                </a:extLst>
              </a:tr>
              <a:tr h="317305">
                <a:tc gridSpan="2">
                  <a:txBody>
                    <a:bodyPr/>
                    <a:lstStyle/>
                    <a:p>
                      <a:pPr algn="l"/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Сбор сахара, т/га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714" rtl="0" eaLnBrk="1" latinLnBrk="0" hangingPunct="1"/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653631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E22A80C-83E0-432A-8EFE-73C999F28C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0" y="0"/>
            <a:ext cx="1365622" cy="117053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18507F1-2AB6-49D2-8892-07ACEA31BC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30903"/>
            <a:ext cx="2310061" cy="2140490"/>
          </a:xfrm>
          <a:prstGeom prst="rect">
            <a:avLst/>
          </a:prstGeom>
        </p:spPr>
      </p:pic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2B536D83-9ABE-4E98-8589-8B83740A3729}"/>
              </a:ext>
            </a:extLst>
          </p:cNvPr>
          <p:cNvSpPr txBox="1">
            <a:spLocks/>
          </p:cNvSpPr>
          <p:nvPr/>
        </p:nvSpPr>
        <p:spPr>
          <a:xfrm>
            <a:off x="2142557" y="187298"/>
            <a:ext cx="4686578" cy="485541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100" dirty="0"/>
              <a:t>ФГБНУ «Первомайская селекционно-опытная станция сахарной свёклы»</a:t>
            </a:r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4B12B796-FC91-4D0C-8E6A-B0F20A689DBA}"/>
              </a:ext>
            </a:extLst>
          </p:cNvPr>
          <p:cNvSpPr txBox="1">
            <a:spLocks/>
          </p:cNvSpPr>
          <p:nvPr/>
        </p:nvSpPr>
        <p:spPr>
          <a:xfrm>
            <a:off x="2142557" y="703684"/>
            <a:ext cx="4715444" cy="330436"/>
          </a:xfrm>
          <a:prstGeom prst="rect">
            <a:avLst/>
          </a:prstGeom>
          <a:ln w="9525">
            <a:noFill/>
          </a:ln>
        </p:spPr>
        <p:txBody>
          <a:bodyPr vert="horz" lIns="162561" tIns="81280" rIns="162561" bIns="81280" rtlCol="0" anchor="t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1100" dirty="0"/>
              <a:t>Селекционно-семеноводческий центр по сахарной свёкле</a:t>
            </a:r>
          </a:p>
          <a:p>
            <a:endParaRPr lang="ru-RU" sz="11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0D9488C-3C3A-4B4A-AD58-9572C180EC3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79"/>
          <a:stretch/>
        </p:blipFill>
        <p:spPr>
          <a:xfrm>
            <a:off x="13464" y="5171393"/>
            <a:ext cx="2310063" cy="214049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BCD3F8-671C-4088-A014-CB8AABA7D45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4" y="7311883"/>
            <a:ext cx="2308467" cy="2326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70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/>
          <p:cNvSpPr txBox="1">
            <a:spLocks/>
          </p:cNvSpPr>
          <p:nvPr/>
        </p:nvSpPr>
        <p:spPr>
          <a:xfrm>
            <a:off x="119521" y="1435397"/>
            <a:ext cx="3359888" cy="415637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b="1" dirty="0"/>
              <a:t>1. РИД</a:t>
            </a:r>
          </a:p>
          <a:p>
            <a:pPr algn="l"/>
            <a:endParaRPr lang="ru-RU" sz="16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48E871C-623A-44C5-9F9B-F79CE8679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65622" cy="117053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8A060E8-E3AD-4717-AE4B-5D822E8012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2" y="1958879"/>
            <a:ext cx="1684217" cy="246010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E1F02D22-B48F-4FAD-84CB-CB189EF9B26C}"/>
              </a:ext>
            </a:extLst>
          </p:cNvPr>
          <p:cNvSpPr txBox="1">
            <a:spLocks/>
          </p:cNvSpPr>
          <p:nvPr/>
        </p:nvSpPr>
        <p:spPr>
          <a:xfrm>
            <a:off x="2142557" y="187298"/>
            <a:ext cx="4686578" cy="485541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100" dirty="0"/>
              <a:t>ФГБНУ «Первомайская селекционно-опытная станция сахарной свёклы»</a:t>
            </a: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190C2F87-097D-4B30-843B-3B392880B726}"/>
              </a:ext>
            </a:extLst>
          </p:cNvPr>
          <p:cNvSpPr txBox="1">
            <a:spLocks/>
          </p:cNvSpPr>
          <p:nvPr/>
        </p:nvSpPr>
        <p:spPr>
          <a:xfrm>
            <a:off x="2142557" y="703684"/>
            <a:ext cx="4715444" cy="330436"/>
          </a:xfrm>
          <a:prstGeom prst="rect">
            <a:avLst/>
          </a:prstGeom>
          <a:ln w="9525">
            <a:noFill/>
          </a:ln>
        </p:spPr>
        <p:txBody>
          <a:bodyPr vert="horz" lIns="162561" tIns="81280" rIns="162561" bIns="81280" rtlCol="0" anchor="t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1100" dirty="0"/>
              <a:t>Селекционно-семеноводческий центр по сахарной свёкле</a:t>
            </a:r>
          </a:p>
          <a:p>
            <a:endParaRPr lang="ru-RU" sz="11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1588B28-CD61-4672-8E0A-A69A05487A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6849" y="1958879"/>
            <a:ext cx="1740860" cy="2460102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52AD2E4-7A2D-415B-86C4-E15CD37206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8179" y="1958879"/>
            <a:ext cx="1684217" cy="246010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7E799B0-D235-4F74-8ECC-B4860CAFEC38}"/>
              </a:ext>
            </a:extLst>
          </p:cNvPr>
          <p:cNvSpPr txBox="1"/>
          <p:nvPr/>
        </p:nvSpPr>
        <p:spPr>
          <a:xfrm>
            <a:off x="595414" y="7470965"/>
            <a:ext cx="5916703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/>
              <a:t>В 2021 разработан секрет производства (ноу-хау) «Способ получения линии сахарной свеклы СКМС А-1», схема селекции которой в соответствии с приказом No119/1 составляет секрет производства (ноу-хау) (Приказ о введении режима коммерческой тайны No119/1от 24.12.2021г.)</a:t>
            </a:r>
            <a:endParaRPr lang="en-US" sz="1100" dirty="0"/>
          </a:p>
          <a:p>
            <a:pPr algn="just"/>
            <a:r>
              <a:rPr lang="ru-RU" sz="1100" dirty="0"/>
              <a:t>В 2022 году в Государственный реестр селекционных достижений включен гибрид сахарной свеклы КОРВЕТ (код 8058899) и зарегистрирована заявка на патентную охрану гибрида Корвет. Номер заявки 86200 от 25.02.2022 г. </a:t>
            </a:r>
            <a:endParaRPr lang="en-US" sz="1100" dirty="0"/>
          </a:p>
          <a:p>
            <a:pPr algn="just"/>
            <a:r>
              <a:rPr lang="ru-RU" sz="1100" dirty="0"/>
              <a:t>В 2023 Получен Патент на изобретение «Способ получения гибридных семян сахарной свеклы» № 2798236.</a:t>
            </a:r>
            <a:r>
              <a:rPr lang="en-US" sz="1100" dirty="0"/>
              <a:t> </a:t>
            </a:r>
            <a:r>
              <a:rPr lang="ru-RU" sz="1100" dirty="0"/>
              <a:t>В 2023 году в Государственный реестр селекционных достижений включен новый гибрид сахарной свёклы Престиж, а также его родительские формы: материнская МС 11348х11301 и отцовская Оп 5046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7160362-3263-476D-A84A-532DF6D62962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5" y="4625715"/>
            <a:ext cx="1740860" cy="24601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D12C89C-93F0-48F4-A46B-B550145A83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6849" y="4625715"/>
            <a:ext cx="1740860" cy="246010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FE4CCEB-5C89-4EA4-AD80-BC576AB1B3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8179" y="4625715"/>
            <a:ext cx="1684217" cy="246010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375725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/>
          <p:cNvSpPr txBox="1">
            <a:spLocks/>
          </p:cNvSpPr>
          <p:nvPr/>
        </p:nvSpPr>
        <p:spPr>
          <a:xfrm>
            <a:off x="119521" y="1435397"/>
            <a:ext cx="3359888" cy="415637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b="1" dirty="0"/>
              <a:t>2. Технологии</a:t>
            </a:r>
          </a:p>
          <a:p>
            <a:pPr algn="l"/>
            <a:endParaRPr lang="ru-RU" sz="1600" b="1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2B0EB4E-6423-4550-8D13-F642BA97EC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94" y="2009969"/>
            <a:ext cx="2780984" cy="3952778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CFC66BB-0A84-40EA-937D-D06166E93E77}"/>
              </a:ext>
            </a:extLst>
          </p:cNvPr>
          <p:cNvSpPr/>
          <p:nvPr/>
        </p:nvSpPr>
        <p:spPr>
          <a:xfrm>
            <a:off x="3339548" y="2009968"/>
            <a:ext cx="3156668" cy="47804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ru-RU" sz="900" dirty="0">
                <a:solidFill>
                  <a:schemeClr val="tx1"/>
                </a:solidFill>
                <a:latin typeface="+mj-lt"/>
              </a:rPr>
              <a:t>Выполнена научная работа в соответствии с Государственным заданием по разработке научных основ технологий первичного семеноводства и выращивания семян компонентов скрещивания гибридов сахарной свеклы (НИР за 2019-2022 гг.). В работе изучались основные технологические приемы   выращивания маточной свеклы, получения корнеплодов-штеклингов и производства семян сахарной свеклы. Технология высадочного семеноводства межлинейных гибридов сахарной свеклы методом штеклингов на орошении включает следующие элементы. </a:t>
            </a:r>
          </a:p>
          <a:p>
            <a:pPr algn="just"/>
            <a:r>
              <a:rPr lang="ru-RU" sz="900" dirty="0">
                <a:solidFill>
                  <a:schemeClr val="tx1"/>
                </a:solidFill>
                <a:latin typeface="+mj-lt"/>
              </a:rPr>
              <a:t>1) Выращивание маточной свеклы и получение корнеплодов родительских форм методом штеклингов на орошении.</a:t>
            </a:r>
            <a:r>
              <a:rPr lang="en-US" sz="900" dirty="0">
                <a:solidFill>
                  <a:schemeClr val="tx1"/>
                </a:solidFill>
                <a:latin typeface="+mj-lt"/>
              </a:rPr>
              <a:t> </a:t>
            </a:r>
            <a:r>
              <a:rPr lang="ru-RU" sz="900" dirty="0">
                <a:solidFill>
                  <a:schemeClr val="tx1"/>
                </a:solidFill>
                <a:latin typeface="+mj-lt"/>
              </a:rPr>
              <a:t>Данный способ позволяет выращивать корнеплоды-штеклинги в год получения урожая высеваемых семян.   </a:t>
            </a:r>
          </a:p>
          <a:p>
            <a:pPr algn="just"/>
            <a:r>
              <a:rPr lang="ru-RU" sz="900" dirty="0">
                <a:solidFill>
                  <a:schemeClr val="tx1"/>
                </a:solidFill>
                <a:latin typeface="+mj-lt"/>
              </a:rPr>
              <a:t>2) Хранение корнеплодов-штеклингов в зимний период в </a:t>
            </a:r>
            <a:r>
              <a:rPr lang="ru-RU" sz="900" dirty="0" err="1">
                <a:solidFill>
                  <a:schemeClr val="tx1"/>
                </a:solidFill>
                <a:latin typeface="+mj-lt"/>
              </a:rPr>
              <a:t>корнехранилище</a:t>
            </a:r>
            <a:r>
              <a:rPr lang="ru-RU" sz="900" dirty="0">
                <a:solidFill>
                  <a:schemeClr val="tx1"/>
                </a:solidFill>
                <a:latin typeface="+mj-lt"/>
              </a:rPr>
              <a:t> с контролируемым климатом при температуре 3-4 °</a:t>
            </a:r>
            <a:r>
              <a:rPr lang="en-US" sz="900" dirty="0">
                <a:solidFill>
                  <a:schemeClr val="tx1"/>
                </a:solidFill>
                <a:latin typeface="+mj-lt"/>
              </a:rPr>
              <a:t>C </a:t>
            </a:r>
            <a:r>
              <a:rPr lang="ru-RU" sz="900" dirty="0">
                <a:solidFill>
                  <a:schemeClr val="tx1"/>
                </a:solidFill>
                <a:latin typeface="+mj-lt"/>
              </a:rPr>
              <a:t>при относительной влажности воздуха 95 %, что способствует максимальной сохранности корнеплодов, прохождению стадии индукции</a:t>
            </a:r>
            <a:r>
              <a:rPr lang="en-US" sz="900" dirty="0">
                <a:solidFill>
                  <a:schemeClr val="tx1"/>
                </a:solidFill>
                <a:latin typeface="+mj-lt"/>
              </a:rPr>
              <a:t>.</a:t>
            </a:r>
          </a:p>
          <a:p>
            <a:pPr algn="just"/>
            <a:r>
              <a:rPr lang="ru-RU" sz="900" dirty="0">
                <a:solidFill>
                  <a:schemeClr val="tx1"/>
                </a:solidFill>
                <a:latin typeface="+mj-lt"/>
              </a:rPr>
              <a:t>3) Выращивание семенников и производство качественных семян сахарной свёклы включает оптимальное сочетание технологических приемов семеноводства: систему питания семенных растений, предусматривающую нормы, сроки внесения и соотношение питательных веществ; сочетание сроков посадки корнеплодов с учетом</a:t>
            </a:r>
            <a:r>
              <a:rPr lang="ru-RU" sz="1100" dirty="0">
                <a:solidFill>
                  <a:schemeClr val="tx1"/>
                </a:solidFill>
                <a:latin typeface="+mj-lt"/>
              </a:rPr>
              <a:t> </a:t>
            </a:r>
            <a:r>
              <a:rPr lang="ru-RU" sz="900" dirty="0">
                <a:solidFill>
                  <a:schemeClr val="tx1"/>
                </a:solidFill>
                <a:latin typeface="+mj-lt"/>
              </a:rPr>
              <a:t>их массы; густоту насаждения семенных растений, обеспечивающую их благоприятное биолого-морфологическое развитие, схему чередования материнских и отцовских линий, своевременное проведение </a:t>
            </a:r>
            <a:r>
              <a:rPr lang="ru-RU" sz="900" dirty="0" err="1">
                <a:solidFill>
                  <a:schemeClr val="tx1"/>
                </a:solidFill>
                <a:latin typeface="+mj-lt"/>
              </a:rPr>
              <a:t>уходных</a:t>
            </a:r>
            <a:r>
              <a:rPr lang="ru-RU" sz="900" dirty="0">
                <a:solidFill>
                  <a:schemeClr val="tx1"/>
                </a:solidFill>
                <a:latin typeface="+mj-lt"/>
              </a:rPr>
              <a:t> мероприятий, сроки и способы уборки семенников межлинейных гибридов сахарной свеклы, созданных на  основе ЦМС. При разработке технологии использовался запатентованный способ получения гибридных семян сахарной свеклы</a:t>
            </a:r>
          </a:p>
          <a:p>
            <a:pPr algn="just"/>
            <a:endParaRPr lang="ru-RU" sz="11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5ACA303-0352-4F40-BA0D-45BAAB27AC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365622" cy="1170533"/>
          </a:xfrm>
          <a:prstGeom prst="rect">
            <a:avLst/>
          </a:prstGeom>
        </p:spPr>
      </p:pic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8E0CA6FA-1334-4D39-ACE7-330449CECA5D}"/>
              </a:ext>
            </a:extLst>
          </p:cNvPr>
          <p:cNvSpPr txBox="1">
            <a:spLocks/>
          </p:cNvSpPr>
          <p:nvPr/>
        </p:nvSpPr>
        <p:spPr>
          <a:xfrm>
            <a:off x="2142557" y="187298"/>
            <a:ext cx="4686578" cy="485541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100" dirty="0"/>
              <a:t>ФГБНУ «Первомайская селекционно-опытная станция сахарной свёклы»</a:t>
            </a:r>
          </a:p>
        </p:txBody>
      </p: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8DFDFEF1-E9EB-4973-81F2-563C20ED548A}"/>
              </a:ext>
            </a:extLst>
          </p:cNvPr>
          <p:cNvSpPr txBox="1">
            <a:spLocks/>
          </p:cNvSpPr>
          <p:nvPr/>
        </p:nvSpPr>
        <p:spPr>
          <a:xfrm>
            <a:off x="2142557" y="703684"/>
            <a:ext cx="4715444" cy="330436"/>
          </a:xfrm>
          <a:prstGeom prst="rect">
            <a:avLst/>
          </a:prstGeom>
          <a:ln w="9525">
            <a:noFill/>
          </a:ln>
        </p:spPr>
        <p:txBody>
          <a:bodyPr vert="horz" lIns="162561" tIns="81280" rIns="162561" bIns="81280" rtlCol="0" anchor="t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1100" dirty="0"/>
              <a:t>Селекционно-семеноводческий центр по сахарной свёкле</a:t>
            </a:r>
          </a:p>
          <a:p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2442753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16153" y="1276462"/>
            <a:ext cx="6825694" cy="343600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/>
              <a:t>ОСНАЩЕННОСТЬ ЛАБОРАТОРИИ </a:t>
            </a:r>
            <a:endParaRPr lang="ru-RU" sz="18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24F218-D176-48CC-9F66-ED876E8D2A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65622" cy="1170533"/>
          </a:xfrm>
          <a:prstGeom prst="rect">
            <a:avLst/>
          </a:prstGeom>
        </p:spPr>
      </p:pic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6FE1E6B8-5C6C-4B27-862E-8F9FADA0DF9D}"/>
              </a:ext>
            </a:extLst>
          </p:cNvPr>
          <p:cNvSpPr txBox="1">
            <a:spLocks/>
          </p:cNvSpPr>
          <p:nvPr/>
        </p:nvSpPr>
        <p:spPr>
          <a:xfrm>
            <a:off x="2142557" y="187298"/>
            <a:ext cx="4686578" cy="485541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100" dirty="0"/>
              <a:t>ФГБНУ «Первомайская селекционно-опытная станция сахарной свёклы»</a:t>
            </a:r>
          </a:p>
        </p:txBody>
      </p: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2A5C21C5-407D-4228-B631-74990BE059C5}"/>
              </a:ext>
            </a:extLst>
          </p:cNvPr>
          <p:cNvSpPr txBox="1">
            <a:spLocks/>
          </p:cNvSpPr>
          <p:nvPr/>
        </p:nvSpPr>
        <p:spPr>
          <a:xfrm>
            <a:off x="2142557" y="703684"/>
            <a:ext cx="4715444" cy="330436"/>
          </a:xfrm>
          <a:prstGeom prst="rect">
            <a:avLst/>
          </a:prstGeom>
          <a:ln w="9525">
            <a:noFill/>
          </a:ln>
        </p:spPr>
        <p:txBody>
          <a:bodyPr vert="horz" lIns="162561" tIns="81280" rIns="162561" bIns="81280" rtlCol="0" anchor="t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1100" dirty="0"/>
              <a:t>Селекционно-семеноводческий центр по сахарной свёкле</a:t>
            </a:r>
          </a:p>
          <a:p>
            <a:endParaRPr lang="ru-RU" sz="11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F3CFDF7-7851-4394-844E-4373FC3D9D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23" y="1656401"/>
            <a:ext cx="2289199" cy="14643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F0B1D9E-9732-485E-B241-D9ADE0C689CB}"/>
              </a:ext>
            </a:extLst>
          </p:cNvPr>
          <p:cNvSpPr txBox="1"/>
          <p:nvPr/>
        </p:nvSpPr>
        <p:spPr>
          <a:xfrm>
            <a:off x="261317" y="3168857"/>
            <a:ext cx="1637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latin typeface="+mj-lt"/>
              </a:rPr>
              <a:t>Проточный </a:t>
            </a:r>
            <a:r>
              <a:rPr lang="ru-RU" sz="900" dirty="0" err="1">
                <a:latin typeface="+mj-lt"/>
              </a:rPr>
              <a:t>цитометр</a:t>
            </a:r>
            <a:r>
              <a:rPr lang="ru-RU" sz="900" dirty="0">
                <a:latin typeface="+mj-lt"/>
              </a:rPr>
              <a:t> </a:t>
            </a:r>
            <a:r>
              <a:rPr lang="en-US" sz="900" dirty="0" err="1">
                <a:latin typeface="+mj-lt"/>
              </a:rPr>
              <a:t>LongCyte</a:t>
            </a:r>
            <a:r>
              <a:rPr lang="en-US" sz="900" dirty="0">
                <a:latin typeface="+mj-lt"/>
              </a:rPr>
              <a:t>  C1050</a:t>
            </a:r>
            <a:endParaRPr lang="ru-RU" sz="900" dirty="0">
              <a:latin typeface="+mj-lt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8DC969D-4EC9-456E-924B-7311C37AFC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205" y="1662893"/>
            <a:ext cx="1906814" cy="146061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006F74A-6BEC-492F-B04D-9FCD0EC8200A}"/>
              </a:ext>
            </a:extLst>
          </p:cNvPr>
          <p:cNvSpPr txBox="1"/>
          <p:nvPr/>
        </p:nvSpPr>
        <p:spPr>
          <a:xfrm>
            <a:off x="2911527" y="3151000"/>
            <a:ext cx="1637969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900" dirty="0">
                <a:latin typeface="+mj-lt"/>
              </a:rPr>
              <a:t>М</a:t>
            </a:r>
            <a:r>
              <a:rPr lang="ru-RU" sz="900" b="0" i="0" dirty="0">
                <a:effectLst/>
                <a:latin typeface="+mj-lt"/>
              </a:rPr>
              <a:t>ногофункциональная передвижная рентгеновская</a:t>
            </a:r>
            <a:br>
              <a:rPr lang="ru-RU" sz="900" dirty="0">
                <a:latin typeface="+mj-lt"/>
              </a:rPr>
            </a:br>
            <a:r>
              <a:rPr lang="ru-RU" sz="900" b="0" i="0" dirty="0">
                <a:effectLst/>
                <a:latin typeface="+mj-lt"/>
              </a:rPr>
              <a:t>установка ПРДУ</a:t>
            </a:r>
            <a:endParaRPr lang="ru-RU" sz="900" dirty="0">
              <a:latin typeface="+mj-lt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3575C3F-D41C-4EB1-985C-B5A45095C1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929" y="3620058"/>
            <a:ext cx="1157300" cy="167683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F710FEC-5190-4D87-A552-BCDC77510CD6}"/>
              </a:ext>
            </a:extLst>
          </p:cNvPr>
          <p:cNvSpPr txBox="1"/>
          <p:nvPr/>
        </p:nvSpPr>
        <p:spPr>
          <a:xfrm>
            <a:off x="5142009" y="5302421"/>
            <a:ext cx="14852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err="1">
                <a:latin typeface="+mj-lt"/>
              </a:rPr>
              <a:t>Ламинар</a:t>
            </a:r>
            <a:r>
              <a:rPr lang="ru-RU" sz="900" dirty="0">
                <a:latin typeface="+mj-lt"/>
              </a:rPr>
              <a:t> </a:t>
            </a:r>
            <a:r>
              <a:rPr lang="ru-RU" sz="900" b="0" i="0" dirty="0">
                <a:effectLst/>
                <a:latin typeface="+mj-lt"/>
              </a:rPr>
              <a:t>БОВ-001-АМС</a:t>
            </a:r>
            <a:r>
              <a:rPr lang="ru-RU" sz="900" dirty="0">
                <a:latin typeface="+mj-lt"/>
              </a:rPr>
              <a:t> 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72D259C-3857-4F90-923A-CECF16CFC2A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58" r="12868"/>
          <a:stretch/>
        </p:blipFill>
        <p:spPr>
          <a:xfrm>
            <a:off x="3091922" y="5704422"/>
            <a:ext cx="1323504" cy="166421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21B7A84-99C9-4E6B-97AE-12E80F5708A5}"/>
              </a:ext>
            </a:extLst>
          </p:cNvPr>
          <p:cNvSpPr txBox="1"/>
          <p:nvPr/>
        </p:nvSpPr>
        <p:spPr>
          <a:xfrm>
            <a:off x="3062407" y="7361285"/>
            <a:ext cx="163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latin typeface="+mj-lt"/>
              </a:rPr>
              <a:t>Автоклав </a:t>
            </a:r>
            <a:r>
              <a:rPr lang="ru-RU" sz="900" b="0" i="0" dirty="0">
                <a:effectLst/>
                <a:latin typeface="+mj-lt"/>
              </a:rPr>
              <a:t>СПГА-100-1-НН</a:t>
            </a:r>
            <a:r>
              <a:rPr lang="ru-RU" sz="900" dirty="0">
                <a:latin typeface="+mj-lt"/>
              </a:rPr>
              <a:t> 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87C0710-0166-4FD9-9693-41B13C68BB1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53" y="3616028"/>
            <a:ext cx="1177933" cy="167683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555A5C6-C00F-4DB3-846B-95CAD93C2E08}"/>
              </a:ext>
            </a:extLst>
          </p:cNvPr>
          <p:cNvSpPr txBox="1"/>
          <p:nvPr/>
        </p:nvSpPr>
        <p:spPr>
          <a:xfrm>
            <a:off x="230766" y="5311923"/>
            <a:ext cx="2000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latin typeface="+mj-lt"/>
              </a:rPr>
              <a:t>Стеллаж для роста растений СТЕЛЛАР-ФИТО LINE P6- С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F4E4F7DA-0D01-4677-89ED-5ABC93B08BE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522" y="1676356"/>
            <a:ext cx="1765006" cy="1444375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F93EFD44-882D-4FB8-8BE3-C3BBE9551337}"/>
              </a:ext>
            </a:extLst>
          </p:cNvPr>
          <p:cNvSpPr txBox="1"/>
          <p:nvPr/>
        </p:nvSpPr>
        <p:spPr>
          <a:xfrm>
            <a:off x="4663019" y="3200736"/>
            <a:ext cx="20005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latin typeface="+mj-lt"/>
              </a:rPr>
              <a:t>Шкаф сушильный </a:t>
            </a:r>
            <a:r>
              <a:rPr lang="en-US" sz="900" dirty="0">
                <a:latin typeface="+mj-lt"/>
              </a:rPr>
              <a:t>LF-60/350- GS1</a:t>
            </a:r>
            <a:endParaRPr lang="ru-RU" sz="900" dirty="0">
              <a:latin typeface="+mj-lt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11D70669-52F4-432C-BDCD-CF34F14779D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563" y="7882199"/>
            <a:ext cx="1579615" cy="171136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4CD9520-58A7-464B-9AD4-16BE5372BC1D}"/>
              </a:ext>
            </a:extLst>
          </p:cNvPr>
          <p:cNvSpPr txBox="1"/>
          <p:nvPr/>
        </p:nvSpPr>
        <p:spPr>
          <a:xfrm>
            <a:off x="3995115" y="9569816"/>
            <a:ext cx="2000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latin typeface="+mj-lt"/>
              </a:rPr>
              <a:t>Система </a:t>
            </a:r>
            <a:r>
              <a:rPr lang="ru-RU" sz="900" dirty="0" err="1">
                <a:latin typeface="+mj-lt"/>
              </a:rPr>
              <a:t>ультраочистки</a:t>
            </a:r>
            <a:r>
              <a:rPr lang="ru-RU" sz="900" dirty="0">
                <a:latin typeface="+mj-lt"/>
              </a:rPr>
              <a:t> </a:t>
            </a:r>
          </a:p>
          <a:p>
            <a:pPr algn="ctr"/>
            <a:r>
              <a:rPr lang="ru-RU" sz="900" dirty="0">
                <a:latin typeface="+mj-lt"/>
              </a:rPr>
              <a:t>воды Easy30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E4EF205-3EC7-4BAC-A2DB-D97B12B5385B}"/>
              </a:ext>
            </a:extLst>
          </p:cNvPr>
          <p:cNvSpPr txBox="1"/>
          <p:nvPr/>
        </p:nvSpPr>
        <p:spPr>
          <a:xfrm>
            <a:off x="2805517" y="5324925"/>
            <a:ext cx="17622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latin typeface="+mj-lt"/>
              </a:rPr>
              <a:t>климатическая испытательная</a:t>
            </a:r>
          </a:p>
          <a:p>
            <a:pPr algn="ctr"/>
            <a:r>
              <a:rPr lang="ru-RU" sz="900" dirty="0">
                <a:latin typeface="+mj-lt"/>
              </a:rPr>
              <a:t>камера HHS - 506 Haier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AF157F6-33F7-488C-A1ED-B4E665A1F69E}"/>
              </a:ext>
            </a:extLst>
          </p:cNvPr>
          <p:cNvSpPr txBox="1"/>
          <p:nvPr/>
        </p:nvSpPr>
        <p:spPr>
          <a:xfrm>
            <a:off x="572383" y="7368634"/>
            <a:ext cx="118013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dirty="0" err="1">
                <a:latin typeface="+mj-lt"/>
              </a:rPr>
              <a:t>Климатостат</a:t>
            </a:r>
            <a:r>
              <a:rPr lang="ru-RU" sz="900" dirty="0">
                <a:latin typeface="+mj-lt"/>
              </a:rPr>
              <a:t> КС -200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A4BE3BB-5214-4F9D-A551-F7A39C2BE55E}"/>
              </a:ext>
            </a:extLst>
          </p:cNvPr>
          <p:cNvSpPr txBox="1"/>
          <p:nvPr/>
        </p:nvSpPr>
        <p:spPr>
          <a:xfrm>
            <a:off x="1462062" y="9579313"/>
            <a:ext cx="15013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900" dirty="0" err="1">
                <a:latin typeface="+mj-lt"/>
              </a:rPr>
              <a:t>Деионизатор</a:t>
            </a:r>
            <a:r>
              <a:rPr lang="ru-RU" sz="900" dirty="0">
                <a:latin typeface="+mj-lt"/>
              </a:rPr>
              <a:t> мембранный ДМЭ-З/Б ОПТИМА Ultra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64F7926-BD8F-4294-B360-0C79170A53E0}"/>
              </a:ext>
            </a:extLst>
          </p:cNvPr>
          <p:cNvSpPr txBox="1"/>
          <p:nvPr/>
        </p:nvSpPr>
        <p:spPr>
          <a:xfrm>
            <a:off x="4942981" y="7317446"/>
            <a:ext cx="17597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latin typeface="+mj-lt"/>
              </a:rPr>
              <a:t>прибор вакуумного</a:t>
            </a:r>
          </a:p>
          <a:p>
            <a:pPr algn="ctr"/>
            <a:r>
              <a:rPr lang="ru-RU" sz="900" dirty="0">
                <a:latin typeface="+mj-lt"/>
              </a:rPr>
              <a:t>фильтрования ПВФ-47Н Б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40C2A8-2F1D-4979-AB07-A268E268B1E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17" y="5704422"/>
            <a:ext cx="1315069" cy="166977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F08C415-EAAC-458D-A7A3-B89930877E1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645" y="3612493"/>
            <a:ext cx="1177934" cy="167722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EB65BED-2C8E-49C7-B1A0-D4ACE044BBB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139" y="7888515"/>
            <a:ext cx="1544268" cy="171136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6E8352C3-2195-489E-88C9-BA720166490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94421" y="5911402"/>
            <a:ext cx="1656864" cy="124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64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16153" y="1276462"/>
            <a:ext cx="6825694" cy="343600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/>
              <a:t>ВСПОМОГАТЕЛЬНОЕ ОБОРУДОВАНИЕ </a:t>
            </a:r>
            <a:endParaRPr lang="ru-RU" sz="18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24F218-D176-48CC-9F66-ED876E8D2A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65622" cy="1170533"/>
          </a:xfrm>
          <a:prstGeom prst="rect">
            <a:avLst/>
          </a:prstGeom>
        </p:spPr>
      </p:pic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6FE1E6B8-5C6C-4B27-862E-8F9FADA0DF9D}"/>
              </a:ext>
            </a:extLst>
          </p:cNvPr>
          <p:cNvSpPr txBox="1">
            <a:spLocks/>
          </p:cNvSpPr>
          <p:nvPr/>
        </p:nvSpPr>
        <p:spPr>
          <a:xfrm>
            <a:off x="2142557" y="187298"/>
            <a:ext cx="4686578" cy="485541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100" dirty="0"/>
              <a:t>ФГБНУ «Первомайская селекционно-опытная станция сахарной свёклы»</a:t>
            </a:r>
          </a:p>
        </p:txBody>
      </p: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2A5C21C5-407D-4228-B631-74990BE059C5}"/>
              </a:ext>
            </a:extLst>
          </p:cNvPr>
          <p:cNvSpPr txBox="1">
            <a:spLocks/>
          </p:cNvSpPr>
          <p:nvPr/>
        </p:nvSpPr>
        <p:spPr>
          <a:xfrm>
            <a:off x="2142557" y="703684"/>
            <a:ext cx="4715444" cy="330436"/>
          </a:xfrm>
          <a:prstGeom prst="rect">
            <a:avLst/>
          </a:prstGeom>
          <a:ln w="9525">
            <a:noFill/>
          </a:ln>
        </p:spPr>
        <p:txBody>
          <a:bodyPr vert="horz" lIns="162561" tIns="81280" rIns="162561" bIns="81280" rtlCol="0" anchor="t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1100" dirty="0"/>
              <a:t>Селекционно-семеноводческий центр по сахарной свёкле</a:t>
            </a:r>
          </a:p>
          <a:p>
            <a:endParaRPr lang="ru-RU" sz="11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FEA33E6-C710-40BF-B5AA-00BC542A9CA7}"/>
              </a:ext>
            </a:extLst>
          </p:cNvPr>
          <p:cNvSpPr txBox="1"/>
          <p:nvPr/>
        </p:nvSpPr>
        <p:spPr>
          <a:xfrm>
            <a:off x="421997" y="3668624"/>
            <a:ext cx="148590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latin typeface="+mj-lt"/>
              </a:rPr>
              <a:t>шейкер</a:t>
            </a:r>
          </a:p>
          <a:p>
            <a:pPr algn="ctr"/>
            <a:r>
              <a:rPr lang="ru-RU" sz="900" dirty="0">
                <a:latin typeface="+mj-lt"/>
              </a:rPr>
              <a:t>лабораторный возвратно -</a:t>
            </a:r>
          </a:p>
          <a:p>
            <a:pPr algn="ctr"/>
            <a:r>
              <a:rPr lang="ru-RU" sz="900" dirty="0">
                <a:latin typeface="+mj-lt"/>
              </a:rPr>
              <a:t>поступательный US - 6500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78BB34B-1CF1-4B44-B21D-CE8F8C1098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38" y="1672793"/>
            <a:ext cx="1955219" cy="19431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0AE0F85-2044-4191-9A7D-8D6AB2F32D7D}"/>
              </a:ext>
            </a:extLst>
          </p:cNvPr>
          <p:cNvSpPr txBox="1"/>
          <p:nvPr/>
        </p:nvSpPr>
        <p:spPr>
          <a:xfrm>
            <a:off x="2455557" y="3691707"/>
            <a:ext cx="103822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latin typeface="+mj-lt"/>
              </a:rPr>
              <a:t>pH -</a:t>
            </a:r>
            <a:r>
              <a:rPr lang="ru-RU" sz="900" dirty="0">
                <a:latin typeface="+mj-lt"/>
              </a:rPr>
              <a:t> метр 150 МИ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1F21628-A540-4EAA-A26F-73F6E3E101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775" y="1672793"/>
            <a:ext cx="1167791" cy="19431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E0C70B4-C218-400C-9B4D-954F90F7B626}"/>
              </a:ext>
            </a:extLst>
          </p:cNvPr>
          <p:cNvSpPr txBox="1"/>
          <p:nvPr/>
        </p:nvSpPr>
        <p:spPr>
          <a:xfrm>
            <a:off x="4041442" y="3691707"/>
            <a:ext cx="15525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b="0" i="0" dirty="0">
                <a:effectLst/>
                <a:latin typeface="+mj-lt"/>
              </a:rPr>
              <a:t>Весы аналитические </a:t>
            </a:r>
            <a:r>
              <a:rPr lang="en-US" sz="900" b="0" i="0" dirty="0">
                <a:effectLst/>
                <a:latin typeface="+mj-lt"/>
              </a:rPr>
              <a:t>OHAUS EX225D</a:t>
            </a:r>
            <a:endParaRPr lang="ru-RU" sz="900" dirty="0">
              <a:latin typeface="+mj-lt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4A59DFE-2350-48B2-9AAC-D8B5C96450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726" y="1672793"/>
            <a:ext cx="1193437" cy="193719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161BCAC-7512-4AA9-BA59-A1739B902F68}"/>
              </a:ext>
            </a:extLst>
          </p:cNvPr>
          <p:cNvSpPr txBox="1"/>
          <p:nvPr/>
        </p:nvSpPr>
        <p:spPr>
          <a:xfrm>
            <a:off x="5557781" y="3668624"/>
            <a:ext cx="1167791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latin typeface="+mj-lt"/>
              </a:rPr>
              <a:t>К</a:t>
            </a:r>
            <a:r>
              <a:rPr lang="ru-RU" sz="900" b="0" i="0" dirty="0">
                <a:effectLst/>
                <a:latin typeface="+mj-lt"/>
              </a:rPr>
              <a:t>омплект дозаторов</a:t>
            </a:r>
            <a:br>
              <a:rPr lang="ru-RU" sz="900" dirty="0">
                <a:latin typeface="+mj-lt"/>
              </a:rPr>
            </a:br>
            <a:r>
              <a:rPr lang="ru-RU" sz="900" b="0" i="0" dirty="0">
                <a:effectLst/>
                <a:latin typeface="+mj-lt"/>
              </a:rPr>
              <a:t>одноканальных</a:t>
            </a:r>
            <a:endParaRPr lang="ru-RU" sz="900" dirty="0"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809D0B6-1E49-41B0-8274-33E273D154B2}"/>
              </a:ext>
            </a:extLst>
          </p:cNvPr>
          <p:cNvSpPr txBox="1"/>
          <p:nvPr/>
        </p:nvSpPr>
        <p:spPr>
          <a:xfrm>
            <a:off x="411823" y="6503214"/>
            <a:ext cx="14858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latin typeface="+mj-lt"/>
              </a:rPr>
              <a:t>Мешалка магнитная с подогревом </a:t>
            </a:r>
            <a:r>
              <a:rPr lang="ru-RU" sz="900" dirty="0" err="1">
                <a:latin typeface="+mj-lt"/>
              </a:rPr>
              <a:t>Stegler</a:t>
            </a:r>
            <a:r>
              <a:rPr lang="ru-RU" sz="900" dirty="0">
                <a:latin typeface="+mj-lt"/>
              </a:rPr>
              <a:t> HS-Pro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D044A97A-9488-49CE-AA8E-57703E20550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52" y="4566021"/>
            <a:ext cx="1644190" cy="1937193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FDCB1C6D-C11D-4E9B-9DFD-D351B92B392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852" y="4561973"/>
            <a:ext cx="1107148" cy="1937193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A185373-4DA8-4B23-8D52-189DA55A46FB}"/>
              </a:ext>
            </a:extLst>
          </p:cNvPr>
          <p:cNvSpPr txBox="1"/>
          <p:nvPr/>
        </p:nvSpPr>
        <p:spPr>
          <a:xfrm>
            <a:off x="2056013" y="6499166"/>
            <a:ext cx="164419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latin typeface="+mj-lt"/>
              </a:rPr>
              <a:t>микроскоп стереоскопический</a:t>
            </a:r>
          </a:p>
          <a:p>
            <a:pPr algn="ctr"/>
            <a:r>
              <a:rPr lang="ru-RU" sz="900" dirty="0" err="1">
                <a:latin typeface="+mj-lt"/>
              </a:rPr>
              <a:t>Микромед</a:t>
            </a:r>
            <a:r>
              <a:rPr lang="ru-RU" sz="900" dirty="0">
                <a:latin typeface="+mj-lt"/>
              </a:rPr>
              <a:t> МС-5-ZOOM LE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5B91D6A-0676-4E1E-A98F-76B366EF9F75}"/>
              </a:ext>
            </a:extLst>
          </p:cNvPr>
          <p:cNvSpPr txBox="1"/>
          <p:nvPr/>
        </p:nvSpPr>
        <p:spPr>
          <a:xfrm>
            <a:off x="3493782" y="6491205"/>
            <a:ext cx="175260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latin typeface="+mj-lt"/>
              </a:rPr>
              <a:t>Холодильник комбинированный</a:t>
            </a:r>
          </a:p>
          <a:p>
            <a:pPr algn="ctr"/>
            <a:r>
              <a:rPr lang="ru-RU" sz="900" dirty="0">
                <a:latin typeface="+mj-lt"/>
              </a:rPr>
              <a:t>лабораторный ХЛ-340 "POZIS"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62C9A136-C63A-4913-A9C8-55677B3C73A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39"/>
          <a:stretch/>
        </p:blipFill>
        <p:spPr>
          <a:xfrm>
            <a:off x="3977362" y="4561973"/>
            <a:ext cx="785440" cy="1932024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4500D60B-2FFB-479E-B8BD-AA60C59CCA7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54" r="50944" b="7122"/>
          <a:stretch/>
        </p:blipFill>
        <p:spPr>
          <a:xfrm>
            <a:off x="5557781" y="4559180"/>
            <a:ext cx="806510" cy="1932025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18C765FD-7688-4513-A153-47DC6CDB5103}"/>
              </a:ext>
            </a:extLst>
          </p:cNvPr>
          <p:cNvSpPr txBox="1"/>
          <p:nvPr/>
        </p:nvSpPr>
        <p:spPr>
          <a:xfrm>
            <a:off x="5233822" y="6499166"/>
            <a:ext cx="1454428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latin typeface="+mj-lt"/>
              </a:rPr>
              <a:t>Холодильник</a:t>
            </a:r>
          </a:p>
          <a:p>
            <a:pPr algn="ctr"/>
            <a:r>
              <a:rPr lang="ru-RU" sz="900" dirty="0">
                <a:latin typeface="+mj-lt"/>
              </a:rPr>
              <a:t>Фармацевтический ХФ-400-3 «ПОЗИС»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6F2743A-7592-4329-A9DE-964FF1E1EF1E}"/>
              </a:ext>
            </a:extLst>
          </p:cNvPr>
          <p:cNvSpPr txBox="1"/>
          <p:nvPr/>
        </p:nvSpPr>
        <p:spPr>
          <a:xfrm>
            <a:off x="790646" y="9377999"/>
            <a:ext cx="13732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latin typeface="+mj-lt"/>
              </a:rPr>
              <a:t>Анализатор влажности</a:t>
            </a:r>
          </a:p>
          <a:p>
            <a:pPr algn="ctr"/>
            <a:r>
              <a:rPr lang="ru-RU" sz="900" dirty="0">
                <a:latin typeface="+mj-lt"/>
              </a:rPr>
              <a:t>инфракрасный РМВ-163</a:t>
            </a:r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F5542CA5-12BA-423E-81F6-D14DDD149F1E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10"/>
          <a:stretch/>
        </p:blipFill>
        <p:spPr>
          <a:xfrm rot="5400000">
            <a:off x="742080" y="7399912"/>
            <a:ext cx="1947948" cy="1850816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2D2A63B6-A191-4F8A-B393-DD181D4CC058}"/>
              </a:ext>
            </a:extLst>
          </p:cNvPr>
          <p:cNvSpPr txBox="1"/>
          <p:nvPr/>
        </p:nvSpPr>
        <p:spPr>
          <a:xfrm>
            <a:off x="4762802" y="9377999"/>
            <a:ext cx="143293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latin typeface="+mj-lt"/>
              </a:rPr>
              <a:t>Рассев лабораторный универсальный </a:t>
            </a:r>
            <a:r>
              <a:rPr lang="ru-RU" sz="900" dirty="0" err="1">
                <a:latin typeface="+mj-lt"/>
              </a:rPr>
              <a:t>Таглер</a:t>
            </a:r>
            <a:r>
              <a:rPr lang="ru-RU" sz="900" dirty="0">
                <a:latin typeface="+mj-lt"/>
              </a:rPr>
              <a:t> РЛ-3</a:t>
            </a: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BA3ED789-D695-42F5-A4E5-7A648B072A9D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81" r="19618"/>
          <a:stretch/>
        </p:blipFill>
        <p:spPr>
          <a:xfrm>
            <a:off x="4715444" y="7351346"/>
            <a:ext cx="1453857" cy="193687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F4E0A61-45B0-4B3D-9DEA-806970A03177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6" r="21216"/>
          <a:stretch/>
        </p:blipFill>
        <p:spPr>
          <a:xfrm>
            <a:off x="5594017" y="1676378"/>
            <a:ext cx="1076646" cy="1925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374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0" y="1346367"/>
            <a:ext cx="6858000" cy="765709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/>
              <a:t>ОСНАЩЕННОСТЬ МАШИНО-ТРАКТОРНЫМ ПАРКОМ И СЕЛЬСКОХОЗЯЙСТВЕННЫМИ АГРЕГАТАМИ</a:t>
            </a:r>
            <a:endParaRPr lang="ru-RU" sz="1800" dirty="0"/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1560712" y="2645260"/>
            <a:ext cx="1701455" cy="801395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/>
              <a:t>Плуг оборотный ОР</a:t>
            </a:r>
            <a:r>
              <a:rPr lang="en-US" sz="1400" b="1" dirty="0" err="1"/>
              <a:t>aLL</a:t>
            </a:r>
            <a:r>
              <a:rPr lang="en-US" sz="1400" b="1" dirty="0"/>
              <a:t> - AGRI</a:t>
            </a:r>
          </a:p>
          <a:p>
            <a:r>
              <a:rPr lang="en-US" sz="1400" b="1" dirty="0"/>
              <a:t>ORION II </a:t>
            </a:r>
            <a:r>
              <a:rPr lang="ru-RU" sz="1400" b="1" dirty="0"/>
              <a:t> </a:t>
            </a:r>
          </a:p>
          <a:p>
            <a:pPr algn="l"/>
            <a:endParaRPr lang="ru-RU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1560711" y="4525733"/>
            <a:ext cx="1701455" cy="727733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400" b="1" dirty="0"/>
              <a:t>Складской погрузчик </a:t>
            </a:r>
            <a:r>
              <a:rPr lang="en-US" sz="1400" b="1" dirty="0"/>
              <a:t>Heli Cpcd35 </a:t>
            </a:r>
            <a:endParaRPr lang="ru-RU" sz="1400" b="1" dirty="0"/>
          </a:p>
        </p:txBody>
      </p:sp>
      <p:sp>
        <p:nvSpPr>
          <p:cNvPr id="22" name="Заголовок 1"/>
          <p:cNvSpPr txBox="1">
            <a:spLocks/>
          </p:cNvSpPr>
          <p:nvPr/>
        </p:nvSpPr>
        <p:spPr>
          <a:xfrm>
            <a:off x="1569141" y="6558518"/>
            <a:ext cx="1701455" cy="801395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400" b="1" dirty="0" err="1">
                <a:solidFill>
                  <a:schemeClr val="tx1"/>
                </a:solidFill>
              </a:rPr>
              <a:t>Грядообра</a:t>
            </a:r>
            <a:r>
              <a:rPr lang="en-US" sz="1400" b="1" dirty="0">
                <a:solidFill>
                  <a:schemeClr val="tx1"/>
                </a:solidFill>
              </a:rPr>
              <a:t>-</a:t>
            </a:r>
            <a:r>
              <a:rPr lang="ru-RU" sz="1400" b="1" dirty="0" err="1">
                <a:solidFill>
                  <a:schemeClr val="tx1"/>
                </a:solidFill>
              </a:rPr>
              <a:t>зователь</a:t>
            </a:r>
            <a:r>
              <a:rPr lang="ru-RU" sz="1400" b="1" dirty="0">
                <a:solidFill>
                  <a:schemeClr val="tx1"/>
                </a:solidFill>
              </a:rPr>
              <a:t> D35-130</a:t>
            </a:r>
            <a:endParaRPr lang="ru-RU" sz="1400" dirty="0"/>
          </a:p>
        </p:txBody>
      </p:sp>
      <p:sp>
        <p:nvSpPr>
          <p:cNvPr id="25" name="Заголовок 1"/>
          <p:cNvSpPr txBox="1">
            <a:spLocks/>
          </p:cNvSpPr>
          <p:nvPr/>
        </p:nvSpPr>
        <p:spPr>
          <a:xfrm>
            <a:off x="1721371" y="8649061"/>
            <a:ext cx="1701455" cy="582710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b">
            <a:normAutofit fontScale="5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89" b="1" dirty="0"/>
              <a:t>Загрузчик семян и</a:t>
            </a:r>
          </a:p>
          <a:p>
            <a:pPr algn="l"/>
            <a:r>
              <a:rPr lang="ru-RU" sz="2489" b="1" dirty="0"/>
              <a:t>удобрений ЗУС-Л</a:t>
            </a:r>
            <a:endParaRPr lang="ru-RU" sz="2489" dirty="0"/>
          </a:p>
        </p:txBody>
      </p:sp>
      <p:sp>
        <p:nvSpPr>
          <p:cNvPr id="34" name="Заголовок 1"/>
          <p:cNvSpPr txBox="1">
            <a:spLocks/>
          </p:cNvSpPr>
          <p:nvPr/>
        </p:nvSpPr>
        <p:spPr>
          <a:xfrm>
            <a:off x="5038725" y="2640395"/>
            <a:ext cx="1701455" cy="765709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/>
              <a:t>Культиватор навесной  </a:t>
            </a:r>
            <a:r>
              <a:rPr lang="ru-RU" sz="1400" b="1" dirty="0" err="1"/>
              <a:t>Korund</a:t>
            </a:r>
            <a:r>
              <a:rPr lang="ru-RU" sz="1400" b="1" dirty="0"/>
              <a:t> 8/450 K </a:t>
            </a:r>
            <a:endParaRPr lang="ru-RU" sz="1400" dirty="0"/>
          </a:p>
        </p:txBody>
      </p:sp>
      <p:sp>
        <p:nvSpPr>
          <p:cNvPr id="36" name="Заголовок 1"/>
          <p:cNvSpPr txBox="1">
            <a:spLocks/>
          </p:cNvSpPr>
          <p:nvPr/>
        </p:nvSpPr>
        <p:spPr>
          <a:xfrm>
            <a:off x="4844705" y="4633913"/>
            <a:ext cx="1701455" cy="582710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400" b="1" dirty="0" err="1"/>
              <a:t>Минитрактор</a:t>
            </a:r>
            <a:r>
              <a:rPr lang="ru-RU" sz="1400" b="1" dirty="0"/>
              <a:t> Беларус-152</a:t>
            </a:r>
            <a:endParaRPr lang="ru-RU" sz="1400" dirty="0"/>
          </a:p>
        </p:txBody>
      </p:sp>
      <p:sp>
        <p:nvSpPr>
          <p:cNvPr id="39" name="Заголовок 1"/>
          <p:cNvSpPr txBox="1">
            <a:spLocks/>
          </p:cNvSpPr>
          <p:nvPr/>
        </p:nvSpPr>
        <p:spPr>
          <a:xfrm>
            <a:off x="3587405" y="8441645"/>
            <a:ext cx="1257300" cy="915484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89" b="1" dirty="0"/>
          </a:p>
          <a:p>
            <a:endParaRPr lang="ru-RU" sz="2489" b="1" dirty="0"/>
          </a:p>
          <a:p>
            <a:r>
              <a:rPr lang="ru-RU" sz="2489" b="1" dirty="0"/>
              <a:t>ФОТО</a:t>
            </a:r>
          </a:p>
          <a:p>
            <a:pPr algn="l"/>
            <a:endParaRPr lang="ru-RU" sz="2489" b="1" dirty="0"/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5038725" y="8544839"/>
            <a:ext cx="1806230" cy="657477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400" b="1" dirty="0"/>
              <a:t>Машина рассадопосадочная- </a:t>
            </a:r>
            <a:r>
              <a:rPr lang="en-US" sz="1400" b="1" dirty="0"/>
              <a:t>WOLF COMPACT </a:t>
            </a:r>
            <a:endParaRPr lang="ru-RU" sz="14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C041E295-2437-4BAE-B512-86B29FFC6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65622" cy="1170533"/>
          </a:xfrm>
          <a:prstGeom prst="rect">
            <a:avLst/>
          </a:prstGeom>
        </p:spPr>
      </p:pic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34F54DF6-913E-4138-9D32-79822CF5C009}"/>
              </a:ext>
            </a:extLst>
          </p:cNvPr>
          <p:cNvSpPr txBox="1">
            <a:spLocks/>
          </p:cNvSpPr>
          <p:nvPr/>
        </p:nvSpPr>
        <p:spPr>
          <a:xfrm>
            <a:off x="2142557" y="187298"/>
            <a:ext cx="4686578" cy="485541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100" dirty="0"/>
              <a:t>ФГБНУ «Первомайская селекционно-опытная станция сахарной свёклы»</a:t>
            </a:r>
          </a:p>
        </p:txBody>
      </p:sp>
      <p:sp>
        <p:nvSpPr>
          <p:cNvPr id="31" name="Заголовок 1">
            <a:extLst>
              <a:ext uri="{FF2B5EF4-FFF2-40B4-BE49-F238E27FC236}">
                <a16:creationId xmlns:a16="http://schemas.microsoft.com/office/drawing/2014/main" id="{6F6A0A48-B531-46C3-AD7C-2D97D0436644}"/>
              </a:ext>
            </a:extLst>
          </p:cNvPr>
          <p:cNvSpPr txBox="1">
            <a:spLocks/>
          </p:cNvSpPr>
          <p:nvPr/>
        </p:nvSpPr>
        <p:spPr>
          <a:xfrm>
            <a:off x="2142557" y="703684"/>
            <a:ext cx="4715444" cy="330436"/>
          </a:xfrm>
          <a:prstGeom prst="rect">
            <a:avLst/>
          </a:prstGeom>
          <a:ln w="9525">
            <a:noFill/>
          </a:ln>
        </p:spPr>
        <p:txBody>
          <a:bodyPr vert="horz" lIns="162561" tIns="81280" rIns="162561" bIns="81280" rtlCol="0" anchor="t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1100" dirty="0"/>
              <a:t>Селекционно-семеноводческий центр по сахарной свёкле</a:t>
            </a:r>
          </a:p>
          <a:p>
            <a:endParaRPr lang="ru-RU" sz="11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D309463-C44C-42F0-B558-E3D1EC4CBE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312" r="17089"/>
          <a:stretch/>
        </p:blipFill>
        <p:spPr>
          <a:xfrm>
            <a:off x="7130" y="4423005"/>
            <a:ext cx="1617647" cy="1453919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41394122-992A-4918-8185-87FDA86F38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" y="6458670"/>
            <a:ext cx="1586458" cy="94394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2996829-9A48-45B9-AC92-B0F8195DE58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7765" b="19099"/>
          <a:stretch/>
        </p:blipFill>
        <p:spPr>
          <a:xfrm>
            <a:off x="3587404" y="2445418"/>
            <a:ext cx="1451321" cy="139067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5B8483C-9F41-4EF6-8E49-5130334587A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405" y="4444084"/>
            <a:ext cx="1257300" cy="145947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50BA009-89B2-4F33-BF0B-FE5D0A0A161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826" y="6486103"/>
            <a:ext cx="1586458" cy="915484"/>
          </a:xfrm>
          <a:prstGeom prst="rect">
            <a:avLst/>
          </a:prstGeom>
        </p:spPr>
      </p:pic>
      <p:sp>
        <p:nvSpPr>
          <p:cNvPr id="43" name="Заголовок 1">
            <a:extLst>
              <a:ext uri="{FF2B5EF4-FFF2-40B4-BE49-F238E27FC236}">
                <a16:creationId xmlns:a16="http://schemas.microsoft.com/office/drawing/2014/main" id="{7B0A281C-1F27-43D6-BDAC-3C3228B0C357}"/>
              </a:ext>
            </a:extLst>
          </p:cNvPr>
          <p:cNvSpPr txBox="1">
            <a:spLocks/>
          </p:cNvSpPr>
          <p:nvPr/>
        </p:nvSpPr>
        <p:spPr>
          <a:xfrm>
            <a:off x="5022905" y="6624042"/>
            <a:ext cx="1806230" cy="657477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400" b="1" dirty="0"/>
              <a:t>Машина рассадопосадочная- </a:t>
            </a:r>
            <a:r>
              <a:rPr lang="en-US" sz="1400" b="1" dirty="0"/>
              <a:t> </a:t>
            </a:r>
            <a:r>
              <a:rPr lang="ru-RU" sz="1400" b="1" dirty="0"/>
              <a:t>МРП-4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9C2A6B6-BE36-42AC-8F83-E48C25DFB4E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17" y="8408509"/>
            <a:ext cx="1726588" cy="115349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4B5A0F-E8F6-4377-8401-425EEEA888E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39220"/>
            <a:ext cx="1560712" cy="132808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6BB248A-5B05-426E-8FD0-8EA56FE1040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584" y="8402545"/>
            <a:ext cx="1569141" cy="1153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689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0" y="1346367"/>
            <a:ext cx="6858000" cy="765709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/>
              <a:t>ОСНАЩЕННОСТЬ МАШИНО-ТРАКТОРНЫМ ПАРКОМ И СЕЛЬСКОХОЗЯЙСТВЕННЫМИ АГРЕГАТАМИ</a:t>
            </a:r>
            <a:endParaRPr lang="ru-RU" sz="1800" dirty="0"/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4871571" y="4452992"/>
            <a:ext cx="1701455" cy="801395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/>
              <a:t>Сеялка пневматическая </a:t>
            </a:r>
            <a:r>
              <a:rPr lang="ru-RU" sz="1400" b="1" dirty="0" err="1"/>
              <a:t>Olimpia</a:t>
            </a:r>
            <a:endParaRPr lang="ru-RU" sz="1400" b="1" dirty="0"/>
          </a:p>
          <a:p>
            <a:pPr algn="l"/>
            <a:endParaRPr lang="ru-RU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1144958" y="2861049"/>
            <a:ext cx="1701455" cy="928627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400" b="1" dirty="0"/>
              <a:t>Устройство для чеканки</a:t>
            </a:r>
          </a:p>
          <a:p>
            <a:pPr algn="l"/>
            <a:r>
              <a:rPr lang="ru-RU" sz="1400" b="1" dirty="0"/>
              <a:t>семенных растений</a:t>
            </a:r>
          </a:p>
        </p:txBody>
      </p:sp>
      <p:sp>
        <p:nvSpPr>
          <p:cNvPr id="22" name="Заголовок 1"/>
          <p:cNvSpPr txBox="1">
            <a:spLocks/>
          </p:cNvSpPr>
          <p:nvPr/>
        </p:nvSpPr>
        <p:spPr>
          <a:xfrm>
            <a:off x="1159220" y="5207803"/>
            <a:ext cx="1701455" cy="801395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400" b="1" dirty="0">
                <a:solidFill>
                  <a:schemeClr val="tx1"/>
                </a:solidFill>
              </a:rPr>
              <a:t>Скоба</a:t>
            </a:r>
          </a:p>
          <a:p>
            <a:pPr algn="l"/>
            <a:r>
              <a:rPr lang="ru-RU" sz="1400" b="1" dirty="0" err="1">
                <a:solidFill>
                  <a:schemeClr val="tx1"/>
                </a:solidFill>
              </a:rPr>
              <a:t>подвыкопочная</a:t>
            </a:r>
            <a:r>
              <a:rPr lang="ru-RU" sz="1400" b="1" dirty="0">
                <a:solidFill>
                  <a:schemeClr val="tx1"/>
                </a:solidFill>
              </a:rPr>
              <a:t> СП-1,2</a:t>
            </a:r>
            <a:endParaRPr lang="ru-RU" sz="1400" dirty="0"/>
          </a:p>
        </p:txBody>
      </p:sp>
      <p:sp>
        <p:nvSpPr>
          <p:cNvPr id="34" name="Заголовок 1"/>
          <p:cNvSpPr txBox="1">
            <a:spLocks/>
          </p:cNvSpPr>
          <p:nvPr/>
        </p:nvSpPr>
        <p:spPr>
          <a:xfrm>
            <a:off x="4792116" y="2659650"/>
            <a:ext cx="1701455" cy="765709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/>
              <a:t>Опрыскиватель самоходный, Барс 4000 </a:t>
            </a:r>
          </a:p>
        </p:txBody>
      </p:sp>
      <p:sp>
        <p:nvSpPr>
          <p:cNvPr id="36" name="Заголовок 1"/>
          <p:cNvSpPr txBox="1">
            <a:spLocks/>
          </p:cNvSpPr>
          <p:nvPr/>
        </p:nvSpPr>
        <p:spPr>
          <a:xfrm>
            <a:off x="1210207" y="7732328"/>
            <a:ext cx="1701455" cy="582710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400" b="1" dirty="0"/>
              <a:t>Платформа-</a:t>
            </a:r>
          </a:p>
          <a:p>
            <a:pPr algn="l"/>
            <a:r>
              <a:rPr lang="ru-RU" sz="1400" b="1" dirty="0"/>
              <a:t>подборщик ПП342</a:t>
            </a:r>
            <a:endParaRPr lang="ru-RU" sz="14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C041E295-2437-4BAE-B512-86B29FFC6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65622" cy="1170533"/>
          </a:xfrm>
          <a:prstGeom prst="rect">
            <a:avLst/>
          </a:prstGeom>
        </p:spPr>
      </p:pic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34F54DF6-913E-4138-9D32-79822CF5C009}"/>
              </a:ext>
            </a:extLst>
          </p:cNvPr>
          <p:cNvSpPr txBox="1">
            <a:spLocks/>
          </p:cNvSpPr>
          <p:nvPr/>
        </p:nvSpPr>
        <p:spPr>
          <a:xfrm>
            <a:off x="2142557" y="187298"/>
            <a:ext cx="4686578" cy="485541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100" dirty="0"/>
              <a:t>ФГБНУ «Первомайская селекционно-опытная станция сахарной свёклы»</a:t>
            </a:r>
          </a:p>
        </p:txBody>
      </p:sp>
      <p:sp>
        <p:nvSpPr>
          <p:cNvPr id="31" name="Заголовок 1">
            <a:extLst>
              <a:ext uri="{FF2B5EF4-FFF2-40B4-BE49-F238E27FC236}">
                <a16:creationId xmlns:a16="http://schemas.microsoft.com/office/drawing/2014/main" id="{6F6A0A48-B531-46C3-AD7C-2D97D0436644}"/>
              </a:ext>
            </a:extLst>
          </p:cNvPr>
          <p:cNvSpPr txBox="1">
            <a:spLocks/>
          </p:cNvSpPr>
          <p:nvPr/>
        </p:nvSpPr>
        <p:spPr>
          <a:xfrm>
            <a:off x="2142557" y="703684"/>
            <a:ext cx="4715444" cy="330436"/>
          </a:xfrm>
          <a:prstGeom prst="rect">
            <a:avLst/>
          </a:prstGeom>
          <a:ln w="9525">
            <a:noFill/>
          </a:ln>
        </p:spPr>
        <p:txBody>
          <a:bodyPr vert="horz" lIns="162561" tIns="81280" rIns="162561" bIns="81280" rtlCol="0" anchor="t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1100" dirty="0"/>
              <a:t>Селекционно-семеноводческий центр по сахарной свёкле</a:t>
            </a:r>
          </a:p>
          <a:p>
            <a:endParaRPr lang="ru-RU" sz="1100" dirty="0"/>
          </a:p>
        </p:txBody>
      </p:sp>
      <p:sp>
        <p:nvSpPr>
          <p:cNvPr id="43" name="Заголовок 1">
            <a:extLst>
              <a:ext uri="{FF2B5EF4-FFF2-40B4-BE49-F238E27FC236}">
                <a16:creationId xmlns:a16="http://schemas.microsoft.com/office/drawing/2014/main" id="{7B0A281C-1F27-43D6-BDAC-3C3228B0C357}"/>
              </a:ext>
            </a:extLst>
          </p:cNvPr>
          <p:cNvSpPr txBox="1">
            <a:spLocks/>
          </p:cNvSpPr>
          <p:nvPr/>
        </p:nvSpPr>
        <p:spPr>
          <a:xfrm>
            <a:off x="4862315" y="6527141"/>
            <a:ext cx="1561055" cy="657477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400" b="1" dirty="0"/>
              <a:t>Дисковый агрегат АД-4</a:t>
            </a:r>
            <a:r>
              <a:rPr lang="en-US" sz="1400" b="1" dirty="0"/>
              <a:t>D</a:t>
            </a:r>
            <a:endParaRPr lang="ru-RU" sz="14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5E7B0B2-6C56-4107-A21B-F3AA55ADD1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799" y="4376293"/>
            <a:ext cx="1561056" cy="87809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6DECD34-1F41-4A03-AD85-DDF9903C43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1061" y="2424323"/>
            <a:ext cx="1561056" cy="122347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4CF2CE9-3A5E-4D3D-A1A3-9A4267185B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6" y="2424323"/>
            <a:ext cx="1203671" cy="172539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D42DFB1-0DC4-44A0-9BF3-3A29F15E67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7156913"/>
            <a:ext cx="1203672" cy="172539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8E5607F-3FC0-415E-B11A-1F9DD7C8A2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39" y="4776991"/>
            <a:ext cx="1195064" cy="172539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05F9B1D-5052-4463-892C-39DE0CBFD2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42374" y="6416832"/>
            <a:ext cx="1610231" cy="87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0574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Заголовок 1"/>
          <p:cNvSpPr txBox="1">
            <a:spLocks/>
          </p:cNvSpPr>
          <p:nvPr/>
        </p:nvSpPr>
        <p:spPr>
          <a:xfrm>
            <a:off x="0" y="5914090"/>
            <a:ext cx="6858000" cy="663525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89" b="1" dirty="0"/>
              <a:t>Мероприятия по проведению научных исследований и разработке новых технологий в области селекции после окончания действия программы</a:t>
            </a:r>
            <a:endParaRPr lang="ru-RU" sz="2311" dirty="0"/>
          </a:p>
        </p:txBody>
      </p:sp>
      <p:sp>
        <p:nvSpPr>
          <p:cNvPr id="28" name="Заголовок 1"/>
          <p:cNvSpPr txBox="1">
            <a:spLocks/>
          </p:cNvSpPr>
          <p:nvPr/>
        </p:nvSpPr>
        <p:spPr>
          <a:xfrm>
            <a:off x="0" y="2582983"/>
            <a:ext cx="3354373" cy="3258981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t">
            <a:normAutofit fontScale="4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89" b="1" dirty="0"/>
          </a:p>
          <a:p>
            <a:pPr algn="just"/>
            <a:r>
              <a:rPr lang="ru-RU" sz="2489" b="1" dirty="0"/>
              <a:t>1.Создание нового поколения, конкурентноспособных гибридов сахарной свёклы соответствующих запросам АПК</a:t>
            </a:r>
          </a:p>
          <a:p>
            <a:pPr algn="just"/>
            <a:endParaRPr lang="ru-RU" sz="2489" b="1" dirty="0"/>
          </a:p>
          <a:p>
            <a:pPr algn="just"/>
            <a:r>
              <a:rPr lang="ru-RU" sz="2489" b="1" dirty="0"/>
              <a:t>2.Создание современных константных </a:t>
            </a:r>
            <a:r>
              <a:rPr lang="ru-RU" sz="2489" b="1" dirty="0" err="1"/>
              <a:t>раздельноплодных</a:t>
            </a:r>
            <a:r>
              <a:rPr lang="ru-RU" sz="2489" b="1" dirty="0"/>
              <a:t> и </a:t>
            </a:r>
            <a:r>
              <a:rPr lang="ru-RU" sz="2489" b="1" dirty="0" err="1"/>
              <a:t>сростноплодных</a:t>
            </a:r>
            <a:r>
              <a:rPr lang="ru-RU" sz="2489" b="1" dirty="0"/>
              <a:t>  линий сахарной свёклы с ценными хозяйственными признаками</a:t>
            </a:r>
          </a:p>
          <a:p>
            <a:pPr algn="just"/>
            <a:endParaRPr lang="ru-RU" sz="2489" b="1" dirty="0"/>
          </a:p>
          <a:p>
            <a:pPr algn="just"/>
            <a:r>
              <a:rPr lang="ru-RU" sz="2489" b="1" dirty="0"/>
              <a:t>3.Разработка новых и совершенствование предыдущих технологий выращивания корнеплодов и семян сахарной свеклы</a:t>
            </a:r>
          </a:p>
          <a:p>
            <a:pPr algn="l"/>
            <a:endParaRPr lang="ru-RU" sz="2489" b="1" dirty="0"/>
          </a:p>
          <a:p>
            <a:pPr algn="just"/>
            <a:r>
              <a:rPr lang="ru-RU" sz="2489" b="1" dirty="0"/>
              <a:t>4.Создание и изучение биотехнологических гибридов сахарной свеклы устойчивых к гербицидам</a:t>
            </a:r>
          </a:p>
          <a:p>
            <a:pPr algn="l"/>
            <a:endParaRPr lang="ru-RU" sz="2489" b="1" dirty="0"/>
          </a:p>
          <a:p>
            <a:pPr algn="just"/>
            <a:r>
              <a:rPr lang="ru-RU" sz="2489" b="1" dirty="0"/>
              <a:t>5. Совершенствование  и внедрение в селекционную практику методов микроклонального размножения </a:t>
            </a:r>
            <a:r>
              <a:rPr lang="en-US" sz="2489" b="1" dirty="0"/>
              <a:t>in vitro</a:t>
            </a:r>
            <a:endParaRPr lang="ru-RU" sz="2489" b="1" dirty="0"/>
          </a:p>
          <a:p>
            <a:pPr algn="just"/>
            <a:endParaRPr lang="ru-RU" sz="2489" b="1" dirty="0"/>
          </a:p>
          <a:p>
            <a:pPr algn="just"/>
            <a:r>
              <a:rPr lang="ru-RU" sz="2489" b="1" dirty="0"/>
              <a:t>6. Совершенствование и внедрение в селекционную практику методов создание </a:t>
            </a:r>
            <a:r>
              <a:rPr lang="en-US" sz="2489" b="1" dirty="0"/>
              <a:t>DH </a:t>
            </a:r>
            <a:r>
              <a:rPr lang="ru-RU" sz="2489" b="1" dirty="0"/>
              <a:t>линий сахарной свеклы.</a:t>
            </a:r>
          </a:p>
          <a:p>
            <a:pPr algn="l"/>
            <a:endParaRPr lang="ru-RU" sz="2489" b="1" dirty="0"/>
          </a:p>
          <a:p>
            <a:pPr algn="l"/>
            <a:endParaRPr lang="ru-RU" sz="2489" b="1" dirty="0"/>
          </a:p>
          <a:p>
            <a:pPr algn="l"/>
            <a:endParaRPr lang="ru-RU" sz="2489" b="1" dirty="0"/>
          </a:p>
        </p:txBody>
      </p:sp>
      <p:sp>
        <p:nvSpPr>
          <p:cNvPr id="29" name="Заголовок 1"/>
          <p:cNvSpPr txBox="1">
            <a:spLocks/>
          </p:cNvSpPr>
          <p:nvPr/>
        </p:nvSpPr>
        <p:spPr>
          <a:xfrm>
            <a:off x="1085711" y="1333609"/>
            <a:ext cx="5016758" cy="513726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89" b="1" dirty="0"/>
              <a:t>Планы развития селекционного центра после 2024 года</a:t>
            </a:r>
            <a:endParaRPr lang="ru-RU" sz="2311" dirty="0"/>
          </a:p>
        </p:txBody>
      </p:sp>
      <p:sp>
        <p:nvSpPr>
          <p:cNvPr id="30" name="Заголовок 1"/>
          <p:cNvSpPr txBox="1">
            <a:spLocks/>
          </p:cNvSpPr>
          <p:nvPr/>
        </p:nvSpPr>
        <p:spPr>
          <a:xfrm>
            <a:off x="2" y="1975753"/>
            <a:ext cx="3354372" cy="607231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89" b="1" dirty="0"/>
              <a:t>Планируемые мероприятия:</a:t>
            </a:r>
            <a:endParaRPr lang="ru-RU" sz="2311" dirty="0"/>
          </a:p>
        </p:txBody>
      </p:sp>
      <p:sp>
        <p:nvSpPr>
          <p:cNvPr id="33" name="Заголовок 1"/>
          <p:cNvSpPr txBox="1">
            <a:spLocks/>
          </p:cNvSpPr>
          <p:nvPr/>
        </p:nvSpPr>
        <p:spPr>
          <a:xfrm>
            <a:off x="3561765" y="2582984"/>
            <a:ext cx="3188237" cy="3258982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t">
            <a:normAutofit fontScale="3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700" b="1" dirty="0"/>
          </a:p>
          <a:p>
            <a:pPr algn="just"/>
            <a:r>
              <a:rPr lang="ru-RU" sz="3100" b="1" dirty="0"/>
              <a:t>1.Получение линейки новых гибридов с соответствующими характеристиками</a:t>
            </a:r>
          </a:p>
          <a:p>
            <a:pPr algn="just"/>
            <a:endParaRPr lang="ru-RU" sz="3100" b="1" dirty="0"/>
          </a:p>
          <a:p>
            <a:pPr algn="just"/>
            <a:r>
              <a:rPr lang="ru-RU" sz="3100" b="1" dirty="0"/>
              <a:t>2.Ввод в селекционную работу перспективных линий сахарной свеклы </a:t>
            </a:r>
          </a:p>
          <a:p>
            <a:pPr algn="just"/>
            <a:endParaRPr lang="ru-RU" sz="3100" b="1" dirty="0"/>
          </a:p>
          <a:p>
            <a:pPr algn="just"/>
            <a:r>
              <a:rPr lang="ru-RU" sz="3100" b="1" dirty="0"/>
              <a:t>3.Применение новых разработок в хозяйствах</a:t>
            </a:r>
          </a:p>
          <a:p>
            <a:pPr algn="just"/>
            <a:endParaRPr lang="ru-RU" sz="3100" b="1" dirty="0"/>
          </a:p>
          <a:p>
            <a:pPr algn="just"/>
            <a:r>
              <a:rPr lang="ru-RU" sz="3100" b="1" dirty="0"/>
              <a:t>4.Внедрение в производство биотехнологических гибридов сахарной свеклы</a:t>
            </a:r>
          </a:p>
          <a:p>
            <a:pPr algn="just"/>
            <a:endParaRPr lang="ru-RU" sz="3100" b="1" dirty="0"/>
          </a:p>
          <a:p>
            <a:pPr algn="just"/>
            <a:r>
              <a:rPr lang="ru-RU" sz="3100" b="1" dirty="0"/>
              <a:t>5. Сохранение и поддержание генетической чистоты перспективных родительских форм при использование новых методов микроклонального размножения</a:t>
            </a:r>
          </a:p>
          <a:p>
            <a:pPr algn="just"/>
            <a:endParaRPr lang="ru-RU" sz="3100" b="1" dirty="0"/>
          </a:p>
          <a:p>
            <a:pPr algn="just"/>
            <a:r>
              <a:rPr lang="ru-RU" sz="3100" b="1" dirty="0"/>
              <a:t>6. Ускорение селекционного процесса с помощью </a:t>
            </a:r>
            <a:r>
              <a:rPr lang="en-US" sz="3100" b="1" dirty="0"/>
              <a:t>DH </a:t>
            </a:r>
            <a:r>
              <a:rPr lang="ru-RU" sz="3100" b="1" dirty="0"/>
              <a:t>линий сахарной свеклы</a:t>
            </a:r>
            <a:endParaRPr lang="ru-RU" sz="2489" b="1" dirty="0"/>
          </a:p>
        </p:txBody>
      </p:sp>
      <p:sp>
        <p:nvSpPr>
          <p:cNvPr id="34" name="Заголовок 1"/>
          <p:cNvSpPr txBox="1">
            <a:spLocks/>
          </p:cNvSpPr>
          <p:nvPr/>
        </p:nvSpPr>
        <p:spPr>
          <a:xfrm>
            <a:off x="3561765" y="1975753"/>
            <a:ext cx="3188237" cy="607231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89" b="1" dirty="0"/>
              <a:t>Ожидаемые результаты:</a:t>
            </a:r>
            <a:endParaRPr lang="ru-RU" sz="2311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B1AB97C-59FE-4C28-ABBC-038A594B0E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65622" cy="1170533"/>
          </a:xfrm>
          <a:prstGeom prst="rect">
            <a:avLst/>
          </a:prstGeom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8F4EDC33-9EF4-4166-B887-D8CF1D571567}"/>
              </a:ext>
            </a:extLst>
          </p:cNvPr>
          <p:cNvSpPr txBox="1">
            <a:spLocks/>
          </p:cNvSpPr>
          <p:nvPr/>
        </p:nvSpPr>
        <p:spPr>
          <a:xfrm>
            <a:off x="2142557" y="187298"/>
            <a:ext cx="4686578" cy="485541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100" dirty="0"/>
              <a:t>ФГБНУ «Первомайская селекционно-опытная станция сахарной свёклы»</a:t>
            </a: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C6F8372D-F94E-4D56-AE89-180AF882B0F8}"/>
              </a:ext>
            </a:extLst>
          </p:cNvPr>
          <p:cNvSpPr txBox="1">
            <a:spLocks/>
          </p:cNvSpPr>
          <p:nvPr/>
        </p:nvSpPr>
        <p:spPr>
          <a:xfrm>
            <a:off x="2142557" y="703684"/>
            <a:ext cx="4715444" cy="330436"/>
          </a:xfrm>
          <a:prstGeom prst="rect">
            <a:avLst/>
          </a:prstGeom>
          <a:ln w="9525">
            <a:noFill/>
          </a:ln>
        </p:spPr>
        <p:txBody>
          <a:bodyPr vert="horz" lIns="162561" tIns="81280" rIns="162561" bIns="81280" rtlCol="0" anchor="t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1100" dirty="0"/>
              <a:t>Селекционно-семеноводческий центр по сахарной свёкле</a:t>
            </a:r>
          </a:p>
          <a:p>
            <a:endParaRPr lang="ru-RU" sz="11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8E02FAE-4963-4C0F-B710-8707B896C1C5}"/>
              </a:ext>
            </a:extLst>
          </p:cNvPr>
          <p:cNvSpPr txBox="1"/>
          <p:nvPr/>
        </p:nvSpPr>
        <p:spPr>
          <a:xfrm>
            <a:off x="1127655" y="6747640"/>
            <a:ext cx="513539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/>
              <a:t>•создание перспективных гибридов сахарной свёклы нового поколения разных сроков созревания, сочетающих высокую продуктивность и качественные показатели с комплексной устойчивостью к биотическим и абиотическим стрессам, соответствующих по хозяйственно-ценным признакам основным требованиям производителей, потребительского рынка и экологической безопасности</a:t>
            </a:r>
          </a:p>
          <a:p>
            <a:pPr algn="just"/>
            <a:r>
              <a:rPr lang="ru-RU" sz="1200" dirty="0"/>
              <a:t>•поиск, сохранение и вовлечение в селекционный процесс генетических источников, обеспечивающих получение гибридов с заданными хозяйственно-ценными признаками (высокая урожайность, сахаристость; чистота клеточного сока; устойчивость к болезням, высокая </a:t>
            </a:r>
            <a:r>
              <a:rPr lang="ru-RU" sz="1200" dirty="0" err="1"/>
              <a:t>лежкоспособность</a:t>
            </a:r>
            <a:r>
              <a:rPr lang="ru-RU" sz="1200" dirty="0"/>
              <a:t>)</a:t>
            </a:r>
          </a:p>
          <a:p>
            <a:pPr algn="just"/>
            <a:r>
              <a:rPr lang="ru-RU" sz="1200" dirty="0"/>
              <a:t>•Разработка современных технологий выращивания корнеплодов и семян сахарной свеклы</a:t>
            </a:r>
          </a:p>
          <a:p>
            <a:pPr algn="just"/>
            <a:r>
              <a:rPr lang="ru-RU" sz="1200" dirty="0"/>
              <a:t>•Совершенствование методов микроклонального размножения </a:t>
            </a:r>
            <a:r>
              <a:rPr lang="ru-RU" sz="1200" dirty="0" err="1"/>
              <a:t>in</a:t>
            </a:r>
            <a:r>
              <a:rPr lang="ru-RU" sz="1200" dirty="0"/>
              <a:t> </a:t>
            </a:r>
            <a:r>
              <a:rPr lang="ru-RU" sz="1200" dirty="0" err="1"/>
              <a:t>vitro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2777605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5349</TotalTime>
  <Words>1771</Words>
  <Application>Microsoft Office PowerPoint</Application>
  <PresentationFormat>Лист A4 (210x297 мм)</PresentationFormat>
  <Paragraphs>321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Тема Office</vt:lpstr>
      <vt:lpstr>ФГБНУ «Первомайская селекционно-опытная станция сахарной свёклы»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Наименование головной организации например:  Российский государственный аграрный университет — МСХА имени К. А. Тимирязева</dc:title>
  <dc:creator>Мавлютова Анастасия Константиновна</dc:creator>
  <cp:lastModifiedBy>Александр Плешаков</cp:lastModifiedBy>
  <cp:revision>195</cp:revision>
  <dcterms:created xsi:type="dcterms:W3CDTF">2024-08-02T11:00:27Z</dcterms:created>
  <dcterms:modified xsi:type="dcterms:W3CDTF">2024-08-29T07:52:34Z</dcterms:modified>
</cp:coreProperties>
</file>